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513" r:id="rId4"/>
    <p:sldId id="489" r:id="rId5"/>
    <p:sldId id="490" r:id="rId6"/>
    <p:sldId id="492" r:id="rId7"/>
    <p:sldId id="493" r:id="rId8"/>
    <p:sldId id="494" r:id="rId9"/>
    <p:sldId id="495" r:id="rId10"/>
    <p:sldId id="496" r:id="rId11"/>
    <p:sldId id="497" r:id="rId12"/>
    <p:sldId id="521" r:id="rId13"/>
    <p:sldId id="522" r:id="rId14"/>
    <p:sldId id="523" r:id="rId15"/>
    <p:sldId id="524" r:id="rId16"/>
    <p:sldId id="525" r:id="rId17"/>
    <p:sldId id="526" r:id="rId18"/>
    <p:sldId id="498" r:id="rId19"/>
    <p:sldId id="520" r:id="rId20"/>
    <p:sldId id="50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7" autoAdjust="0"/>
    <p:restoredTop sz="74340" autoAdjust="0"/>
  </p:normalViewPr>
  <p:slideViewPr>
    <p:cSldViewPr snapToGrid="0" snapToObjects="1">
      <p:cViewPr varScale="1">
        <p:scale>
          <a:sx n="81" d="100"/>
          <a:sy n="81" d="100"/>
        </p:scale>
        <p:origin x="-14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AF06B-4515-8D4E-B4D6-68ACED0119F1}" type="datetimeFigureOut">
              <a:rPr lang="en-US" smtClean="0"/>
              <a:pPr/>
              <a:t>9/27/15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E3133-D56A-6744-90BD-8C0DE88CE2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044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A24CE-3B1F-5F4C-AEE1-4415DD02B0E2}" type="datetimeFigureOut">
              <a:rPr lang="en-US" smtClean="0"/>
              <a:pPr/>
              <a:t>9/27/15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14474-D5CC-9144-BC61-E6307EEEA1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26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1200" b="1" dirty="0" err="1" smtClean="0"/>
              <a:t>Scan&amp;Exploit</a:t>
            </a:r>
            <a:endParaRPr lang="en-US" sz="1200" b="1" dirty="0" smtClean="0"/>
          </a:p>
          <a:p>
            <a:pPr>
              <a:buFont typeface="Arial"/>
              <a:buChar char="•"/>
            </a:pPr>
            <a:r>
              <a:rPr lang="en-US" sz="1200" b="1" dirty="0" smtClean="0"/>
              <a:t>Spam</a:t>
            </a:r>
          </a:p>
          <a:p>
            <a:pPr>
              <a:buFont typeface="Arial"/>
              <a:buChar char="•"/>
            </a:pPr>
            <a:r>
              <a:rPr lang="en-US" sz="1200" b="1" dirty="0" smtClean="0"/>
              <a:t>Drive-By download……</a:t>
            </a:r>
          </a:p>
          <a:p>
            <a:pPr>
              <a:buFont typeface="Arial"/>
              <a:buChar char="•"/>
            </a:pPr>
            <a:endParaRPr lang="en-US" sz="1200" b="1" dirty="0" smtClean="0"/>
          </a:p>
          <a:p>
            <a:pPr>
              <a:buFont typeface="Arial"/>
              <a:buChar char="•"/>
            </a:pPr>
            <a:r>
              <a:rPr lang="en-US" sz="1200" b="1" dirty="0" smtClean="0"/>
              <a:t>Centralized architecture</a:t>
            </a:r>
          </a:p>
          <a:p>
            <a:pPr>
              <a:buFont typeface="Arial"/>
              <a:buChar char="•"/>
            </a:pPr>
            <a:r>
              <a:rPr lang="en-US" sz="1200" b="1" dirty="0" smtClean="0"/>
              <a:t>P2P architecture</a:t>
            </a:r>
          </a:p>
          <a:p>
            <a:pPr>
              <a:buFont typeface="Arial"/>
              <a:buChar char="•"/>
            </a:pPr>
            <a:endParaRPr lang="en-US" sz="1200" b="1" dirty="0" smtClean="0"/>
          </a:p>
          <a:p>
            <a:pPr>
              <a:buFont typeface="Arial"/>
              <a:buChar char="•"/>
            </a:pPr>
            <a:r>
              <a:rPr lang="en-US" sz="1200" b="1" dirty="0" err="1" smtClean="0"/>
              <a:t>DDoS</a:t>
            </a:r>
            <a:endParaRPr lang="en-US" sz="1200" b="1" dirty="0" smtClean="0"/>
          </a:p>
          <a:p>
            <a:pPr>
              <a:buFont typeface="Arial"/>
              <a:buChar char="•"/>
            </a:pPr>
            <a:r>
              <a:rPr lang="en-US" sz="1200" b="1" dirty="0" smtClean="0"/>
              <a:t>Spamming</a:t>
            </a:r>
          </a:p>
          <a:p>
            <a:pPr>
              <a:buFont typeface="Arial"/>
              <a:buChar char="•"/>
            </a:pPr>
            <a:r>
              <a:rPr lang="en-US" sz="1200" b="1" dirty="0" smtClean="0"/>
              <a:t>Search engine abuse……</a:t>
            </a:r>
          </a:p>
          <a:p>
            <a:pPr>
              <a:buFont typeface="Arial"/>
              <a:buChar char="•"/>
            </a:pPr>
            <a:endParaRPr lang="en-US" sz="1200" b="1" dirty="0" smtClean="0"/>
          </a:p>
          <a:p>
            <a:pPr>
              <a:buFont typeface="Arial"/>
              <a:buChar char="•"/>
            </a:pPr>
            <a:endParaRPr lang="en-US" sz="1200" b="1" dirty="0" smtClean="0"/>
          </a:p>
          <a:p>
            <a:pPr>
              <a:buFont typeface="Arial"/>
              <a:buChar char="•"/>
            </a:pPr>
            <a:endParaRPr lang="en-US" sz="1200" b="1" dirty="0" smtClean="0"/>
          </a:p>
          <a:p>
            <a:pPr>
              <a:buFont typeface="Arial"/>
              <a:buChar char="•"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14474-D5CC-9144-BC61-E6307EEEA1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 malware</a:t>
            </a:r>
            <a:r>
              <a:rPr lang="en-US" baseline="0" dirty="0" smtClean="0"/>
              <a:t> in its infection phase is important and useful. It can prevent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14474-D5CC-9144-BC61-E6307EEEA1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false negatives when the attacks are launched but</a:t>
            </a:r>
            <a:r>
              <a:rPr lang="en-US" baseline="0" dirty="0" smtClean="0"/>
              <a:t> fail to exploit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679D8-7FF0-004C-878C-B08D8C35A32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F40B-BFDC-304D-BE09-B0A61DA9A9F6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05B4B-AE92-D34E-A016-EA24F95BF7A6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7E81-8F8A-324E-8B01-B8E90BBBBA43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63" y="317500"/>
            <a:ext cx="8229600" cy="758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303338"/>
            <a:ext cx="4097337" cy="5010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03338"/>
            <a:ext cx="4097338" cy="242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4613"/>
            <a:ext cx="4097338" cy="242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</p:spPr>
        <p:txBody>
          <a:bodyPr/>
          <a:lstStyle>
            <a:lvl1pPr>
              <a:defRPr smtClean="0"/>
            </a:lvl1pPr>
          </a:lstStyle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4ADC3-8588-BE4F-B5E0-8CBBEE823ED3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53CC-1568-9440-B152-04B6CBA275B7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AC4-995D-F84F-B070-09C43851F7FA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C725-2D20-3640-8037-8A9475414167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4A79-9801-0F46-9D08-9DB7A6B6AA52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F75B-0963-2F48-B146-3E984BCDE83C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F54F-2D5F-2142-B86B-FB1D7A1DAA7A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53FA7-C147-6A4D-8CD7-4EE7D72CEFF1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9B39B-9809-8A4F-8049-825D04601949}" type="datetime1">
              <a:rPr lang="en-US" smtClean="0"/>
              <a:pPr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996E-896C-8B42-97AF-DF9D242D39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135076"/>
            <a:ext cx="8839200" cy="6570523"/>
          </a:xfrm>
          <a:prstGeom prst="rect">
            <a:avLst/>
          </a:prstGeom>
          <a:noFill/>
          <a:ln w="25400"/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Arrow: Generating Signatures to Detect Drive-by Download Attacks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Dr. Junjie Zhang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Assistant Professor</a:t>
            </a:r>
          </a:p>
          <a:p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Wright_State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52" y="5140631"/>
            <a:ext cx="2562530" cy="12086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" name="Group 89"/>
          <p:cNvGrpSpPr/>
          <p:nvPr/>
        </p:nvGrpSpPr>
        <p:grpSpPr>
          <a:xfrm>
            <a:off x="517386" y="1234720"/>
            <a:ext cx="8348810" cy="823140"/>
            <a:chOff x="517386" y="1234720"/>
            <a:chExt cx="8348810" cy="823140"/>
          </a:xfrm>
        </p:grpSpPr>
        <p:sp>
          <p:nvSpPr>
            <p:cNvPr id="41" name="Rounded Rectangle 40"/>
            <p:cNvSpPr/>
            <p:nvPr/>
          </p:nvSpPr>
          <p:spPr>
            <a:xfrm>
              <a:off x="517386" y="1239484"/>
              <a:ext cx="1108108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Drive-by attacks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014174" y="1234720"/>
              <a:ext cx="1594812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Identify Central Servers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18839" y="1234720"/>
              <a:ext cx="1309325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Generate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1" idx="3"/>
              <a:endCxn id="47" idx="1"/>
            </p:cNvCxnSpPr>
            <p:nvPr/>
          </p:nvCxnSpPr>
          <p:spPr>
            <a:xfrm>
              <a:off x="1625494" y="1648672"/>
              <a:ext cx="31337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42" idx="1"/>
            </p:cNvCxnSpPr>
            <p:nvPr/>
          </p:nvCxnSpPr>
          <p:spPr>
            <a:xfrm flipV="1">
              <a:off x="3647394" y="1643908"/>
              <a:ext cx="366780" cy="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>
              <a:stCxn id="42" idx="3"/>
              <a:endCxn id="43" idx="1"/>
            </p:cNvCxnSpPr>
            <p:nvPr/>
          </p:nvCxnSpPr>
          <p:spPr>
            <a:xfrm>
              <a:off x="5608986" y="1643908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1938868" y="1239484"/>
              <a:ext cx="1708526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Discover Malware Distribution Networks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55174" y="1234720"/>
              <a:ext cx="1311022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Regular Expression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7228164" y="1642320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630736" y="3627930"/>
            <a:ext cx="8384476" cy="2795123"/>
            <a:chOff x="774759" y="3627930"/>
            <a:chExt cx="8384476" cy="2795123"/>
          </a:xfrm>
        </p:grpSpPr>
        <p:grpSp>
          <p:nvGrpSpPr>
            <p:cNvPr id="5" name="Group 87"/>
            <p:cNvGrpSpPr/>
            <p:nvPr/>
          </p:nvGrpSpPr>
          <p:grpSpPr>
            <a:xfrm>
              <a:off x="774759" y="3627930"/>
              <a:ext cx="5008055" cy="2772886"/>
              <a:chOff x="394879" y="3445629"/>
              <a:chExt cx="5273337" cy="2927930"/>
            </a:xfrm>
          </p:grpSpPr>
          <p:grpSp>
            <p:nvGrpSpPr>
              <p:cNvPr id="6" name="Group 182"/>
              <p:cNvGrpSpPr/>
              <p:nvPr/>
            </p:nvGrpSpPr>
            <p:grpSpPr>
              <a:xfrm>
                <a:off x="394879" y="3445629"/>
                <a:ext cx="1639913" cy="2927930"/>
                <a:chOff x="314064" y="3445629"/>
                <a:chExt cx="1639913" cy="2927930"/>
              </a:xfrm>
            </p:grpSpPr>
            <p:grpSp>
              <p:nvGrpSpPr>
                <p:cNvPr id="7" name="Group 180"/>
                <p:cNvGrpSpPr/>
                <p:nvPr/>
              </p:nvGrpSpPr>
              <p:grpSpPr>
                <a:xfrm>
                  <a:off x="314064" y="3445629"/>
                  <a:ext cx="1639913" cy="2487415"/>
                  <a:chOff x="900543" y="3217113"/>
                  <a:chExt cx="6132886" cy="3635124"/>
                </a:xfrm>
              </p:grpSpPr>
              <p:grpSp>
                <p:nvGrpSpPr>
                  <p:cNvPr id="8" name="Group 82"/>
                  <p:cNvGrpSpPr/>
                  <p:nvPr/>
                </p:nvGrpSpPr>
                <p:grpSpPr>
                  <a:xfrm>
                    <a:off x="900543" y="3224120"/>
                    <a:ext cx="1922675" cy="3628117"/>
                    <a:chOff x="6300079" y="3101486"/>
                    <a:chExt cx="1922675" cy="3628117"/>
                  </a:xfrm>
                </p:grpSpPr>
                <p:pic>
                  <p:nvPicPr>
                    <p:cNvPr id="191" name="Picture 190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551271" y="6146722"/>
                      <a:ext cx="1464931" cy="582881"/>
                    </a:xfrm>
                    <a:prstGeom prst="rect">
                      <a:avLst/>
                    </a:prstGeom>
                    <a:solidFill>
                      <a:srgbClr val="FF0000">
                        <a:alpha val="28000"/>
                      </a:srgbClr>
                    </a:solidFill>
                    <a:ln>
                      <a:noFill/>
                    </a:ln>
                  </p:spPr>
                </p:pic>
                <p:grpSp>
                  <p:nvGrpSpPr>
                    <p:cNvPr id="9" name="Group 71"/>
                    <p:cNvGrpSpPr/>
                    <p:nvPr/>
                  </p:nvGrpSpPr>
                  <p:grpSpPr>
                    <a:xfrm>
                      <a:off x="6300079" y="3101486"/>
                      <a:ext cx="1922675" cy="2747828"/>
                      <a:chOff x="503139" y="3534974"/>
                      <a:chExt cx="1922675" cy="2747828"/>
                    </a:xfrm>
                  </p:grpSpPr>
                  <p:grpSp>
                    <p:nvGrpSpPr>
                      <p:cNvPr id="10" name="Group 31"/>
                      <p:cNvGrpSpPr/>
                      <p:nvPr/>
                    </p:nvGrpSpPr>
                    <p:grpSpPr>
                      <a:xfrm>
                        <a:off x="503139" y="3534974"/>
                        <a:ext cx="1922675" cy="2747828"/>
                        <a:chOff x="5443325" y="3024909"/>
                        <a:chExt cx="1922675" cy="2747828"/>
                      </a:xfrm>
                    </p:grpSpPr>
                    <p:sp>
                      <p:nvSpPr>
                        <p:cNvPr id="196" name="Rounded Rectangle 195"/>
                        <p:cNvSpPr/>
                        <p:nvPr/>
                      </p:nvSpPr>
                      <p:spPr>
                        <a:xfrm>
                          <a:off x="5445300" y="3024909"/>
                          <a:ext cx="1916545" cy="324110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7" name="Rounded Rectangle 196"/>
                        <p:cNvSpPr/>
                        <p:nvPr/>
                      </p:nvSpPr>
                      <p:spPr>
                        <a:xfrm>
                          <a:off x="5443325" y="4084154"/>
                          <a:ext cx="1918520" cy="464020"/>
                        </a:xfrm>
                        <a:prstGeom prst="roundRect">
                          <a:avLst/>
                        </a:prstGeom>
                        <a:solidFill>
                          <a:srgbClr val="CCFFC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8" name="Rounded Rectangle 197"/>
                        <p:cNvSpPr/>
                        <p:nvPr/>
                      </p:nvSpPr>
                      <p:spPr>
                        <a:xfrm>
                          <a:off x="5449455" y="5348739"/>
                          <a:ext cx="1916545" cy="423998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51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 smtClean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9" name="TextBox 198"/>
                        <p:cNvSpPr txBox="1"/>
                        <p:nvPr/>
                      </p:nvSpPr>
                      <p:spPr>
                        <a:xfrm rot="5400000">
                          <a:off x="6211293" y="3322763"/>
                          <a:ext cx="789034" cy="12119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b="1" dirty="0" smtClean="0"/>
                            <a:t>……</a:t>
                          </a:r>
                          <a:endParaRPr lang="en-US" sz="1400" b="1" dirty="0"/>
                        </a:p>
                      </p:txBody>
                    </p:sp>
                    <p:cxnSp>
                      <p:nvCxnSpPr>
                        <p:cNvPr id="200" name="Straight Arrow Connector 199"/>
                        <p:cNvCxnSpPr>
                          <a:stCxn id="196" idx="2"/>
                        </p:cNvCxnSpPr>
                        <p:nvPr/>
                      </p:nvCxnSpPr>
                      <p:spPr>
                        <a:xfrm rot="16200000" flipH="1">
                          <a:off x="6183290" y="3569301"/>
                          <a:ext cx="445516" cy="495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000000"/>
                          </a:solidFill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1" name="Straight Arrow Connector 200"/>
                        <p:cNvCxnSpPr/>
                        <p:nvPr/>
                      </p:nvCxnSpPr>
                      <p:spPr>
                        <a:xfrm rot="16200000" flipH="1">
                          <a:off x="6021660" y="5109801"/>
                          <a:ext cx="45478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000000"/>
                          </a:solidFill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95" name="TextBox 194"/>
                      <p:cNvSpPr txBox="1"/>
                      <p:nvPr/>
                    </p:nvSpPr>
                    <p:spPr>
                      <a:xfrm rot="5400000">
                        <a:off x="1172147" y="4644528"/>
                        <a:ext cx="684732" cy="12119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 smtClean="0"/>
                          <a:t>……</a:t>
                        </a:r>
                        <a:endParaRPr lang="en-US" sz="1400" b="1" dirty="0"/>
                      </a:p>
                    </p:txBody>
                  </p:sp>
                </p:grpSp>
                <p:cxnSp>
                  <p:nvCxnSpPr>
                    <p:cNvPr id="193" name="Straight Arrow Connector 192"/>
                    <p:cNvCxnSpPr/>
                    <p:nvPr/>
                  </p:nvCxnSpPr>
                  <p:spPr>
                    <a:xfrm rot="16200000" flipH="1">
                      <a:off x="7110596" y="5999045"/>
                      <a:ext cx="304415" cy="4953"/>
                    </a:xfrm>
                    <a:prstGeom prst="straightConnector1">
                      <a:avLst/>
                    </a:prstGeom>
                    <a:ln>
                      <a:solidFill>
                        <a:srgbClr val="000000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" name="Group 82"/>
                  <p:cNvGrpSpPr/>
                  <p:nvPr/>
                </p:nvGrpSpPr>
                <p:grpSpPr>
                  <a:xfrm>
                    <a:off x="2971463" y="3224120"/>
                    <a:ext cx="1922675" cy="3622338"/>
                    <a:chOff x="6300079" y="3101486"/>
                    <a:chExt cx="1922675" cy="3622338"/>
                  </a:xfrm>
                </p:grpSpPr>
                <p:pic>
                  <p:nvPicPr>
                    <p:cNvPr id="180" name="Picture 179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612254" y="6140943"/>
                      <a:ext cx="1377444" cy="582881"/>
                    </a:xfrm>
                    <a:prstGeom prst="rect">
                      <a:avLst/>
                    </a:prstGeom>
                    <a:solidFill>
                      <a:srgbClr val="FF0000">
                        <a:alpha val="28000"/>
                      </a:srgbClr>
                    </a:solidFill>
                    <a:ln>
                      <a:noFill/>
                    </a:ln>
                  </p:spPr>
                </p:pic>
                <p:grpSp>
                  <p:nvGrpSpPr>
                    <p:cNvPr id="12" name="Group 71"/>
                    <p:cNvGrpSpPr/>
                    <p:nvPr/>
                  </p:nvGrpSpPr>
                  <p:grpSpPr>
                    <a:xfrm>
                      <a:off x="6300079" y="3101486"/>
                      <a:ext cx="1922675" cy="2747828"/>
                      <a:chOff x="503139" y="3534974"/>
                      <a:chExt cx="1922675" cy="2747828"/>
                    </a:xfrm>
                  </p:grpSpPr>
                  <p:grpSp>
                    <p:nvGrpSpPr>
                      <p:cNvPr id="13" name="Group 31"/>
                      <p:cNvGrpSpPr/>
                      <p:nvPr/>
                    </p:nvGrpSpPr>
                    <p:grpSpPr>
                      <a:xfrm>
                        <a:off x="503139" y="3534974"/>
                        <a:ext cx="1922675" cy="2747828"/>
                        <a:chOff x="5443325" y="3024909"/>
                        <a:chExt cx="1922675" cy="2747828"/>
                      </a:xfrm>
                    </p:grpSpPr>
                    <p:sp>
                      <p:nvSpPr>
                        <p:cNvPr id="185" name="Rounded Rectangle 184"/>
                        <p:cNvSpPr/>
                        <p:nvPr/>
                      </p:nvSpPr>
                      <p:spPr>
                        <a:xfrm>
                          <a:off x="5445300" y="3024909"/>
                          <a:ext cx="1916545" cy="324110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6" name="Rounded Rectangle 185"/>
                        <p:cNvSpPr/>
                        <p:nvPr/>
                      </p:nvSpPr>
                      <p:spPr>
                        <a:xfrm>
                          <a:off x="5443325" y="4084154"/>
                          <a:ext cx="1918520" cy="464020"/>
                        </a:xfrm>
                        <a:prstGeom prst="roundRect">
                          <a:avLst/>
                        </a:prstGeom>
                        <a:solidFill>
                          <a:srgbClr val="CCFFC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7" name="Rounded Rectangle 186"/>
                        <p:cNvSpPr/>
                        <p:nvPr/>
                      </p:nvSpPr>
                      <p:spPr>
                        <a:xfrm>
                          <a:off x="5449455" y="5348739"/>
                          <a:ext cx="1916545" cy="423998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51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 smtClean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8" name="TextBox 187"/>
                        <p:cNvSpPr txBox="1"/>
                        <p:nvPr/>
                      </p:nvSpPr>
                      <p:spPr>
                        <a:xfrm rot="5400000">
                          <a:off x="6211293" y="3322763"/>
                          <a:ext cx="789034" cy="12119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b="1" dirty="0" smtClean="0"/>
                            <a:t>……</a:t>
                          </a:r>
                          <a:endParaRPr lang="en-US" sz="1400" b="1" dirty="0"/>
                        </a:p>
                      </p:txBody>
                    </p:sp>
                    <p:cxnSp>
                      <p:nvCxnSpPr>
                        <p:cNvPr id="189" name="Straight Arrow Connector 188"/>
                        <p:cNvCxnSpPr>
                          <a:stCxn id="185" idx="2"/>
                        </p:cNvCxnSpPr>
                        <p:nvPr/>
                      </p:nvCxnSpPr>
                      <p:spPr>
                        <a:xfrm rot="16200000" flipH="1">
                          <a:off x="6183290" y="3569301"/>
                          <a:ext cx="445516" cy="495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000000"/>
                          </a:solidFill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0" name="Straight Arrow Connector 189"/>
                        <p:cNvCxnSpPr/>
                        <p:nvPr/>
                      </p:nvCxnSpPr>
                      <p:spPr>
                        <a:xfrm rot="16200000" flipH="1">
                          <a:off x="6119685" y="5109801"/>
                          <a:ext cx="45478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000000"/>
                          </a:solidFill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4" name="TextBox 183"/>
                      <p:cNvSpPr txBox="1"/>
                      <p:nvPr/>
                    </p:nvSpPr>
                    <p:spPr>
                      <a:xfrm rot="5400000">
                        <a:off x="1296753" y="4644528"/>
                        <a:ext cx="684732" cy="12119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 smtClean="0"/>
                          <a:t>……</a:t>
                        </a:r>
                        <a:endParaRPr lang="en-US" sz="1400" b="1" dirty="0"/>
                      </a:p>
                    </p:txBody>
                  </p:sp>
                </p:grpSp>
                <p:cxnSp>
                  <p:nvCxnSpPr>
                    <p:cNvPr id="182" name="Straight Arrow Connector 181"/>
                    <p:cNvCxnSpPr/>
                    <p:nvPr/>
                  </p:nvCxnSpPr>
                  <p:spPr>
                    <a:xfrm rot="16200000" flipH="1">
                      <a:off x="7110596" y="5999045"/>
                      <a:ext cx="304415" cy="4953"/>
                    </a:xfrm>
                    <a:prstGeom prst="straightConnector1">
                      <a:avLst/>
                    </a:prstGeom>
                    <a:ln>
                      <a:solidFill>
                        <a:srgbClr val="000000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" name="Group 82"/>
                  <p:cNvGrpSpPr/>
                  <p:nvPr/>
                </p:nvGrpSpPr>
                <p:grpSpPr>
                  <a:xfrm>
                    <a:off x="5110754" y="3217113"/>
                    <a:ext cx="1922675" cy="3629345"/>
                    <a:chOff x="6300079" y="3101486"/>
                    <a:chExt cx="1922675" cy="3629345"/>
                  </a:xfrm>
                </p:grpSpPr>
                <p:pic>
                  <p:nvPicPr>
                    <p:cNvPr id="169" name="Picture 16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716284" y="6147950"/>
                      <a:ext cx="1313826" cy="582881"/>
                    </a:xfrm>
                    <a:prstGeom prst="rect">
                      <a:avLst/>
                    </a:prstGeom>
                    <a:solidFill>
                      <a:srgbClr val="FF0000">
                        <a:alpha val="28000"/>
                      </a:srgbClr>
                    </a:solidFill>
                    <a:ln>
                      <a:noFill/>
                    </a:ln>
                  </p:spPr>
                </p:pic>
                <p:grpSp>
                  <p:nvGrpSpPr>
                    <p:cNvPr id="15" name="Group 71"/>
                    <p:cNvGrpSpPr/>
                    <p:nvPr/>
                  </p:nvGrpSpPr>
                  <p:grpSpPr>
                    <a:xfrm>
                      <a:off x="6300079" y="3101486"/>
                      <a:ext cx="1922675" cy="2747828"/>
                      <a:chOff x="503139" y="3534974"/>
                      <a:chExt cx="1922675" cy="2747828"/>
                    </a:xfrm>
                  </p:grpSpPr>
                  <p:grpSp>
                    <p:nvGrpSpPr>
                      <p:cNvPr id="16" name="Group 31"/>
                      <p:cNvGrpSpPr/>
                      <p:nvPr/>
                    </p:nvGrpSpPr>
                    <p:grpSpPr>
                      <a:xfrm>
                        <a:off x="503139" y="3534974"/>
                        <a:ext cx="1922675" cy="2747828"/>
                        <a:chOff x="5443325" y="3024909"/>
                        <a:chExt cx="1922675" cy="2747828"/>
                      </a:xfrm>
                    </p:grpSpPr>
                    <p:sp>
                      <p:nvSpPr>
                        <p:cNvPr id="174" name="Rounded Rectangle 173"/>
                        <p:cNvSpPr/>
                        <p:nvPr/>
                      </p:nvSpPr>
                      <p:spPr>
                        <a:xfrm>
                          <a:off x="5445300" y="3024909"/>
                          <a:ext cx="1916545" cy="324110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5" name="Rounded Rectangle 174"/>
                        <p:cNvSpPr/>
                        <p:nvPr/>
                      </p:nvSpPr>
                      <p:spPr>
                        <a:xfrm>
                          <a:off x="5443325" y="4084154"/>
                          <a:ext cx="1918520" cy="464020"/>
                        </a:xfrm>
                        <a:prstGeom prst="roundRect">
                          <a:avLst/>
                        </a:prstGeom>
                        <a:solidFill>
                          <a:srgbClr val="CCFFC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6" name="Rounded Rectangle 175"/>
                        <p:cNvSpPr/>
                        <p:nvPr/>
                      </p:nvSpPr>
                      <p:spPr>
                        <a:xfrm>
                          <a:off x="5449455" y="5348739"/>
                          <a:ext cx="1916545" cy="423998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51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100" dirty="0" smtClean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7" name="TextBox 176"/>
                        <p:cNvSpPr txBox="1"/>
                        <p:nvPr/>
                      </p:nvSpPr>
                      <p:spPr>
                        <a:xfrm rot="5400000">
                          <a:off x="6211291" y="3309976"/>
                          <a:ext cx="789036" cy="121198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b="1" dirty="0" smtClean="0"/>
                            <a:t>……</a:t>
                          </a:r>
                          <a:endParaRPr lang="en-US" sz="1400" b="1" dirty="0"/>
                        </a:p>
                      </p:txBody>
                    </p:sp>
                    <p:cxnSp>
                      <p:nvCxnSpPr>
                        <p:cNvPr id="178" name="Straight Arrow Connector 177"/>
                        <p:cNvCxnSpPr>
                          <a:stCxn id="174" idx="2"/>
                        </p:cNvCxnSpPr>
                        <p:nvPr/>
                      </p:nvCxnSpPr>
                      <p:spPr>
                        <a:xfrm rot="16200000" flipH="1">
                          <a:off x="6183290" y="3569301"/>
                          <a:ext cx="445516" cy="495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000000"/>
                          </a:solidFill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9" name="Straight Arrow Connector 178"/>
                        <p:cNvCxnSpPr/>
                        <p:nvPr/>
                      </p:nvCxnSpPr>
                      <p:spPr>
                        <a:xfrm rot="16200000" flipH="1">
                          <a:off x="6161220" y="5109801"/>
                          <a:ext cx="45478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000000"/>
                          </a:solidFill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73" name="TextBox 172"/>
                      <p:cNvSpPr txBox="1"/>
                      <p:nvPr/>
                    </p:nvSpPr>
                    <p:spPr>
                      <a:xfrm rot="5400000">
                        <a:off x="1296753" y="4644528"/>
                        <a:ext cx="684731" cy="12119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 smtClean="0"/>
                          <a:t>……</a:t>
                        </a:r>
                        <a:endParaRPr lang="en-US" sz="1400" b="1" dirty="0"/>
                      </a:p>
                    </p:txBody>
                  </p:sp>
                </p:grpSp>
                <p:cxnSp>
                  <p:nvCxnSpPr>
                    <p:cNvPr id="171" name="Straight Arrow Connector 170"/>
                    <p:cNvCxnSpPr/>
                    <p:nvPr/>
                  </p:nvCxnSpPr>
                  <p:spPr>
                    <a:xfrm rot="16200000" flipH="1">
                      <a:off x="7110596" y="5999045"/>
                      <a:ext cx="304415" cy="4953"/>
                    </a:xfrm>
                    <a:prstGeom prst="straightConnector1">
                      <a:avLst/>
                    </a:prstGeom>
                    <a:ln>
                      <a:solidFill>
                        <a:srgbClr val="000000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5" name="TextBox 164"/>
                <p:cNvSpPr txBox="1"/>
                <p:nvPr/>
              </p:nvSpPr>
              <p:spPr>
                <a:xfrm>
                  <a:off x="431638" y="6048573"/>
                  <a:ext cx="1355688" cy="324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/>
                    <a:t>MDN1</a:t>
                  </a:r>
                </a:p>
              </p:txBody>
            </p:sp>
          </p:grpSp>
          <p:sp>
            <p:nvSpPr>
              <p:cNvPr id="160" name="TextBox 159"/>
              <p:cNvSpPr txBox="1"/>
              <p:nvPr/>
            </p:nvSpPr>
            <p:spPr>
              <a:xfrm>
                <a:off x="2302842" y="3450424"/>
                <a:ext cx="3365374" cy="877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</a:t>
                </a:r>
                <a:r>
                  <a:rPr lang="en-US" sz="1600" dirty="0" smtClean="0"/>
                  <a:t>edirect.com/123/idx.php?a=IE</a:t>
                </a:r>
              </a:p>
              <a:p>
                <a:r>
                  <a:rPr lang="en-US" sz="1600" dirty="0" smtClean="0"/>
                  <a:t>redirect.com/553/idx.php?a=FX</a:t>
                </a:r>
              </a:p>
              <a:p>
                <a:r>
                  <a:rPr lang="en-US" sz="1600" dirty="0" smtClean="0"/>
                  <a:t>redirect.com/369/idx.php?a=UN</a:t>
                </a:r>
              </a:p>
            </p:txBody>
          </p:sp>
          <p:cxnSp>
            <p:nvCxnSpPr>
              <p:cNvPr id="161" name="Straight Connector 160"/>
              <p:cNvCxnSpPr/>
              <p:nvPr/>
            </p:nvCxnSpPr>
            <p:spPr>
              <a:xfrm rot="10800000" flipV="1">
                <a:off x="819213" y="3672203"/>
                <a:ext cx="1483629" cy="498235"/>
              </a:xfrm>
              <a:prstGeom prst="line">
                <a:avLst/>
              </a:prstGeom>
              <a:ln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stCxn id="160" idx="1"/>
              </p:cNvCxnSpPr>
              <p:nvPr/>
            </p:nvCxnSpPr>
            <p:spPr>
              <a:xfrm rot="10800000" flipV="1">
                <a:off x="1226652" y="3889154"/>
                <a:ext cx="1076189" cy="286078"/>
              </a:xfrm>
              <a:prstGeom prst="line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10800000" flipV="1">
                <a:off x="1729603" y="4175237"/>
                <a:ext cx="760885" cy="113194"/>
              </a:xfrm>
              <a:prstGeom prst="line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201"/>
            <p:cNvGrpSpPr/>
            <p:nvPr/>
          </p:nvGrpSpPr>
          <p:grpSpPr>
            <a:xfrm>
              <a:off x="3608293" y="3650167"/>
              <a:ext cx="5550942" cy="2772886"/>
              <a:chOff x="-1767647" y="2719876"/>
              <a:chExt cx="5844983" cy="2927930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368" y="4808442"/>
                <a:ext cx="391718" cy="398849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</p:pic>
          <p:sp>
            <p:nvSpPr>
              <p:cNvPr id="204" name="Rounded Rectangle 203"/>
              <p:cNvSpPr/>
              <p:nvPr/>
            </p:nvSpPr>
            <p:spPr>
              <a:xfrm>
                <a:off x="457728" y="2724671"/>
                <a:ext cx="512478" cy="2217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>
              <a:xfrm>
                <a:off x="458839" y="4314804"/>
                <a:ext cx="512478" cy="290130"/>
              </a:xfrm>
              <a:prstGeom prst="roundRect">
                <a:avLst/>
              </a:prstGeom>
              <a:solidFill>
                <a:srgbClr val="FF0000">
                  <a:alpha val="51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06" name="Straight Arrow Connector 205"/>
              <p:cNvCxnSpPr>
                <a:stCxn id="204" idx="2"/>
              </p:cNvCxnSpPr>
              <p:nvPr/>
            </p:nvCxnSpPr>
            <p:spPr>
              <a:xfrm rot="16200000" flipH="1">
                <a:off x="690216" y="2970202"/>
                <a:ext cx="304853" cy="2573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rot="10800000" flipV="1">
                <a:off x="672650" y="3990910"/>
                <a:ext cx="339947" cy="31599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rot="16200000" flipH="1">
                <a:off x="610478" y="4708423"/>
                <a:ext cx="208303" cy="132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9" name="Picture 2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4432" y="4804488"/>
                <a:ext cx="368324" cy="398849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</p:pic>
          <p:sp>
            <p:nvSpPr>
              <p:cNvPr id="210" name="Rounded Rectangle 209"/>
              <p:cNvSpPr/>
              <p:nvPr/>
            </p:nvSpPr>
            <p:spPr>
              <a:xfrm>
                <a:off x="1011485" y="2724671"/>
                <a:ext cx="512478" cy="2217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Rounded Rectangle 210"/>
              <p:cNvSpPr/>
              <p:nvPr/>
            </p:nvSpPr>
            <p:spPr>
              <a:xfrm>
                <a:off x="1012596" y="4314804"/>
                <a:ext cx="512478" cy="290130"/>
              </a:xfrm>
              <a:prstGeom prst="roundRect">
                <a:avLst/>
              </a:prstGeom>
              <a:solidFill>
                <a:srgbClr val="FF0000">
                  <a:alpha val="51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 rot="5400000">
                <a:off x="1051845" y="3181108"/>
                <a:ext cx="539915" cy="32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213" name="Straight Arrow Connector 212"/>
              <p:cNvCxnSpPr>
                <a:stCxn id="210" idx="2"/>
              </p:cNvCxnSpPr>
              <p:nvPr/>
            </p:nvCxnSpPr>
            <p:spPr>
              <a:xfrm rot="16200000" flipH="1">
                <a:off x="1115959" y="3098215"/>
                <a:ext cx="304854" cy="132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rot="16200000" flipH="1">
                <a:off x="1097019" y="4151305"/>
                <a:ext cx="311198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TextBox 214"/>
              <p:cNvSpPr txBox="1"/>
              <p:nvPr/>
            </p:nvSpPr>
            <p:spPr>
              <a:xfrm rot="5400000">
                <a:off x="1080443" y="3736531"/>
                <a:ext cx="468543" cy="32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216" name="Straight Arrow Connector 215"/>
              <p:cNvCxnSpPr/>
              <p:nvPr/>
            </p:nvCxnSpPr>
            <p:spPr>
              <a:xfrm rot="16200000" flipH="1">
                <a:off x="1164235" y="4708423"/>
                <a:ext cx="208303" cy="132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94288" y="4804488"/>
                <a:ext cx="351313" cy="398849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</p:pic>
          <p:sp>
            <p:nvSpPr>
              <p:cNvPr id="218" name="Rounded Rectangle 217"/>
              <p:cNvSpPr/>
              <p:nvPr/>
            </p:nvSpPr>
            <p:spPr>
              <a:xfrm>
                <a:off x="1583524" y="2719876"/>
                <a:ext cx="512478" cy="2217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Rounded Rectangle 218"/>
              <p:cNvSpPr/>
              <p:nvPr/>
            </p:nvSpPr>
            <p:spPr>
              <a:xfrm>
                <a:off x="1584635" y="4310009"/>
                <a:ext cx="512478" cy="290130"/>
              </a:xfrm>
              <a:prstGeom prst="roundRect">
                <a:avLst/>
              </a:prstGeom>
              <a:solidFill>
                <a:srgbClr val="FF0000">
                  <a:alpha val="51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20" name="Straight Arrow Connector 219"/>
              <p:cNvCxnSpPr>
                <a:stCxn id="218" idx="2"/>
              </p:cNvCxnSpPr>
              <p:nvPr/>
            </p:nvCxnSpPr>
            <p:spPr>
              <a:xfrm rot="5400000">
                <a:off x="1529437" y="2936182"/>
                <a:ext cx="304853" cy="31580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>
                <a:off x="1462756" y="3995706"/>
                <a:ext cx="373007" cy="30640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rot="16200000" flipH="1">
                <a:off x="1736274" y="4703628"/>
                <a:ext cx="208303" cy="132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TextBox 222"/>
              <p:cNvSpPr txBox="1"/>
              <p:nvPr/>
            </p:nvSpPr>
            <p:spPr>
              <a:xfrm>
                <a:off x="574775" y="5322820"/>
                <a:ext cx="1355688" cy="32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MDN1</a:t>
                </a: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1065459" y="3478806"/>
                <a:ext cx="374316" cy="317516"/>
              </a:xfrm>
              <a:prstGeom prst="ellipse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53"/>
              <p:cNvGrpSpPr/>
              <p:nvPr/>
            </p:nvGrpSpPr>
            <p:grpSpPr>
              <a:xfrm>
                <a:off x="-1767647" y="3328051"/>
                <a:ext cx="5844983" cy="617474"/>
                <a:chOff x="2374260" y="3567598"/>
                <a:chExt cx="5844983" cy="617474"/>
              </a:xfrm>
            </p:grpSpPr>
            <p:sp>
              <p:nvSpPr>
                <p:cNvPr id="226" name="TextBox 225"/>
                <p:cNvSpPr txBox="1"/>
                <p:nvPr/>
              </p:nvSpPr>
              <p:spPr>
                <a:xfrm>
                  <a:off x="5532156" y="3567598"/>
                  <a:ext cx="2687087" cy="617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“</a:t>
                  </a:r>
                  <a:r>
                    <a:rPr lang="en-US" sz="1600" dirty="0" err="1" smtClean="0"/>
                    <a:t>redirect.com</a:t>
                  </a:r>
                  <a:r>
                    <a:rPr lang="en-US" sz="1600" dirty="0" smtClean="0"/>
                    <a:t>” is the central server for MDN1</a:t>
                  </a:r>
                </a:p>
              </p:txBody>
            </p:sp>
            <p:sp>
              <p:nvSpPr>
                <p:cNvPr id="227" name="Right Arrow 226"/>
                <p:cNvSpPr/>
                <p:nvPr/>
              </p:nvSpPr>
              <p:spPr>
                <a:xfrm>
                  <a:off x="2374260" y="3848432"/>
                  <a:ext cx="1798054" cy="235722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9" name="Rectangle 228"/>
          <p:cNvSpPr/>
          <p:nvPr/>
        </p:nvSpPr>
        <p:spPr>
          <a:xfrm>
            <a:off x="713205" y="2370020"/>
            <a:ext cx="8035154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 smtClean="0"/>
              <a:t>Definition</a:t>
            </a:r>
            <a:r>
              <a:rPr lang="en-US" sz="2000" dirty="0" smtClean="0"/>
              <a:t>: a central server is a common server shared by a large percentage (&gt;= 90%) of the drive-by download attacks in the same MDN.</a:t>
            </a:r>
            <a:endParaRPr lang="en-US" sz="2000" dirty="0"/>
          </a:p>
        </p:txBody>
      </p:sp>
      <p:sp>
        <p:nvSpPr>
          <p:cNvPr id="230" name="Rounded Rectangular Callout 229"/>
          <p:cNvSpPr/>
          <p:nvPr/>
        </p:nvSpPr>
        <p:spPr>
          <a:xfrm>
            <a:off x="330131" y="3100842"/>
            <a:ext cx="4985762" cy="2790510"/>
          </a:xfrm>
          <a:prstGeom prst="wedgeRoundRectCallout">
            <a:avLst>
              <a:gd name="adj1" fmla="val 73375"/>
              <a:gd name="adj2" fmla="val 1570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Advantages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Unlikely to be exploit servers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High confidence to be associated with malicious activities (=&gt; low false alarm rate)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Close to landing pages (=&gt; early detection)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Stable (=&gt; long-term use)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" name="Group 89"/>
          <p:cNvGrpSpPr/>
          <p:nvPr/>
        </p:nvGrpSpPr>
        <p:grpSpPr>
          <a:xfrm>
            <a:off x="517386" y="1234720"/>
            <a:ext cx="8348810" cy="823140"/>
            <a:chOff x="517386" y="1234720"/>
            <a:chExt cx="8348810" cy="823140"/>
          </a:xfrm>
        </p:grpSpPr>
        <p:sp>
          <p:nvSpPr>
            <p:cNvPr id="41" name="Rounded Rectangle 40"/>
            <p:cNvSpPr/>
            <p:nvPr/>
          </p:nvSpPr>
          <p:spPr>
            <a:xfrm>
              <a:off x="517386" y="1239484"/>
              <a:ext cx="1108108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Drive-by Samples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014174" y="1234720"/>
              <a:ext cx="1594812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Identify Central Servers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18839" y="1234720"/>
              <a:ext cx="1309325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Generate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1" idx="3"/>
              <a:endCxn id="47" idx="1"/>
            </p:cNvCxnSpPr>
            <p:nvPr/>
          </p:nvCxnSpPr>
          <p:spPr>
            <a:xfrm>
              <a:off x="1625494" y="1648672"/>
              <a:ext cx="31337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42" idx="1"/>
            </p:cNvCxnSpPr>
            <p:nvPr/>
          </p:nvCxnSpPr>
          <p:spPr>
            <a:xfrm flipV="1">
              <a:off x="3647394" y="1643908"/>
              <a:ext cx="366780" cy="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>
              <a:stCxn id="42" idx="3"/>
              <a:endCxn id="43" idx="1"/>
            </p:cNvCxnSpPr>
            <p:nvPr/>
          </p:nvCxnSpPr>
          <p:spPr>
            <a:xfrm>
              <a:off x="5608986" y="1643908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1938868" y="1239484"/>
              <a:ext cx="1708526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Discover Malware Distribution Networks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55174" y="1234720"/>
              <a:ext cx="1311022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Regular Expression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7228164" y="1642320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5" name="Group 201"/>
          <p:cNvGrpSpPr/>
          <p:nvPr/>
        </p:nvGrpSpPr>
        <p:grpSpPr>
          <a:xfrm>
            <a:off x="457200" y="2283492"/>
            <a:ext cx="1556913" cy="2355698"/>
            <a:chOff x="457728" y="2719876"/>
            <a:chExt cx="1639385" cy="2487415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368" y="4808442"/>
              <a:ext cx="391718" cy="398849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</p:pic>
        <p:sp>
          <p:nvSpPr>
            <p:cNvPr id="204" name="Rounded Rectangle 203"/>
            <p:cNvSpPr/>
            <p:nvPr/>
          </p:nvSpPr>
          <p:spPr>
            <a:xfrm>
              <a:off x="457728" y="2724671"/>
              <a:ext cx="512478" cy="2217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05" name="Rounded Rectangle 204"/>
            <p:cNvSpPr/>
            <p:nvPr/>
          </p:nvSpPr>
          <p:spPr>
            <a:xfrm>
              <a:off x="458839" y="4314804"/>
              <a:ext cx="512478" cy="290130"/>
            </a:xfrm>
            <a:prstGeom prst="roundRect">
              <a:avLst/>
            </a:prstGeom>
            <a:solidFill>
              <a:srgbClr val="FF0000">
                <a:alpha val="51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206" name="Straight Arrow Connector 205"/>
            <p:cNvCxnSpPr>
              <a:stCxn id="204" idx="2"/>
            </p:cNvCxnSpPr>
            <p:nvPr/>
          </p:nvCxnSpPr>
          <p:spPr>
            <a:xfrm rot="16200000" flipH="1">
              <a:off x="690216" y="2970202"/>
              <a:ext cx="304853" cy="25735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rot="10800000" flipV="1">
              <a:off x="672650" y="3990910"/>
              <a:ext cx="339947" cy="3159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rot="16200000" flipH="1">
              <a:off x="610478" y="4708423"/>
              <a:ext cx="208303" cy="132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432" y="4804488"/>
              <a:ext cx="368324" cy="398849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</p:pic>
        <p:sp>
          <p:nvSpPr>
            <p:cNvPr id="210" name="Rounded Rectangle 209"/>
            <p:cNvSpPr/>
            <p:nvPr/>
          </p:nvSpPr>
          <p:spPr>
            <a:xfrm>
              <a:off x="1011485" y="2724671"/>
              <a:ext cx="512478" cy="2217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1012596" y="4314804"/>
              <a:ext cx="512478" cy="290130"/>
            </a:xfrm>
            <a:prstGeom prst="roundRect">
              <a:avLst/>
            </a:prstGeom>
            <a:solidFill>
              <a:srgbClr val="FF0000">
                <a:alpha val="51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 rot="5400000">
              <a:off x="1051845" y="3181108"/>
              <a:ext cx="539915" cy="32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213" name="Straight Arrow Connector 212"/>
            <p:cNvCxnSpPr>
              <a:stCxn id="210" idx="2"/>
            </p:cNvCxnSpPr>
            <p:nvPr/>
          </p:nvCxnSpPr>
          <p:spPr>
            <a:xfrm rot="16200000" flipH="1">
              <a:off x="1115959" y="3098215"/>
              <a:ext cx="304854" cy="132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rot="16200000" flipH="1">
              <a:off x="1097019" y="4151305"/>
              <a:ext cx="31119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rot="5400000">
              <a:off x="1080443" y="3736531"/>
              <a:ext cx="468543" cy="32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rot="16200000" flipH="1">
              <a:off x="1164235" y="4708423"/>
              <a:ext cx="208303" cy="132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4288" y="4804488"/>
              <a:ext cx="351313" cy="398849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</p:pic>
        <p:sp>
          <p:nvSpPr>
            <p:cNvPr id="218" name="Rounded Rectangle 217"/>
            <p:cNvSpPr/>
            <p:nvPr/>
          </p:nvSpPr>
          <p:spPr>
            <a:xfrm>
              <a:off x="1583524" y="2719876"/>
              <a:ext cx="512478" cy="2217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1584635" y="4310009"/>
              <a:ext cx="512478" cy="290130"/>
            </a:xfrm>
            <a:prstGeom prst="roundRect">
              <a:avLst/>
            </a:prstGeom>
            <a:solidFill>
              <a:srgbClr val="FF0000">
                <a:alpha val="51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220" name="Straight Arrow Connector 219"/>
            <p:cNvCxnSpPr>
              <a:stCxn id="218" idx="2"/>
            </p:cNvCxnSpPr>
            <p:nvPr/>
          </p:nvCxnSpPr>
          <p:spPr>
            <a:xfrm rot="5400000">
              <a:off x="1529437" y="2936182"/>
              <a:ext cx="304853" cy="3158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1462756" y="3995706"/>
              <a:ext cx="373007" cy="30640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rot="16200000" flipH="1">
              <a:off x="1736274" y="4703628"/>
              <a:ext cx="208303" cy="132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/>
            <p:cNvSpPr/>
            <p:nvPr/>
          </p:nvSpPr>
          <p:spPr>
            <a:xfrm>
              <a:off x="1065459" y="3478806"/>
              <a:ext cx="374316" cy="317516"/>
            </a:xfrm>
            <a:prstGeom prst="ellipse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Line Callout 2 85"/>
          <p:cNvSpPr/>
          <p:nvPr/>
        </p:nvSpPr>
        <p:spPr>
          <a:xfrm>
            <a:off x="4127941" y="2255937"/>
            <a:ext cx="3410076" cy="1011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8796"/>
              <a:gd name="adj6" fmla="val -77012"/>
            </a:avLst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redirect.com/123/idx.php?a=IE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redirect.com/553/idx.php?a=FX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redirect.com/369/idx.php?a=UN</a:t>
            </a:r>
          </a:p>
        </p:txBody>
      </p:sp>
      <p:grpSp>
        <p:nvGrpSpPr>
          <p:cNvPr id="6" name="Group 90"/>
          <p:cNvGrpSpPr/>
          <p:nvPr/>
        </p:nvGrpSpPr>
        <p:grpSpPr>
          <a:xfrm>
            <a:off x="2602738" y="3267662"/>
            <a:ext cx="4625425" cy="608398"/>
            <a:chOff x="2602738" y="3267662"/>
            <a:chExt cx="4625425" cy="608398"/>
          </a:xfrm>
        </p:grpSpPr>
        <p:sp>
          <p:nvSpPr>
            <p:cNvPr id="88" name="Right Brace 87"/>
            <p:cNvSpPr/>
            <p:nvPr/>
          </p:nvSpPr>
          <p:spPr>
            <a:xfrm rot="5400000">
              <a:off x="4687842" y="2813015"/>
              <a:ext cx="207800" cy="114061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Brace 88"/>
            <p:cNvSpPr/>
            <p:nvPr/>
          </p:nvSpPr>
          <p:spPr>
            <a:xfrm rot="5400000">
              <a:off x="6241849" y="2505449"/>
              <a:ext cx="224101" cy="174852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602738" y="3506728"/>
              <a:ext cx="422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Generalization:     </a:t>
              </a:r>
              <a:r>
                <a:rPr lang="en-US" b="1" dirty="0" smtClean="0">
                  <a:solidFill>
                    <a:srgbClr val="FF0000"/>
                  </a:solidFill>
                </a:rPr>
                <a:t>Network              </a:t>
              </a:r>
              <a:r>
                <a:rPr lang="en-US" b="1" dirty="0" smtClean="0">
                  <a:solidFill>
                    <a:srgbClr val="0000FF"/>
                  </a:solidFill>
                </a:rPr>
                <a:t>Content</a:t>
              </a:r>
            </a:p>
          </p:txBody>
        </p:sp>
      </p:grpSp>
      <p:grpSp>
        <p:nvGrpSpPr>
          <p:cNvPr id="7" name="Group 141"/>
          <p:cNvGrpSpPr/>
          <p:nvPr/>
        </p:nvGrpSpPr>
        <p:grpSpPr>
          <a:xfrm>
            <a:off x="2495876" y="3903009"/>
            <a:ext cx="2842040" cy="1106675"/>
            <a:chOff x="2495876" y="3903009"/>
            <a:chExt cx="2842040" cy="1106675"/>
          </a:xfrm>
        </p:grpSpPr>
        <p:sp>
          <p:nvSpPr>
            <p:cNvPr id="141" name="Rounded Rectangle 140"/>
            <p:cNvSpPr/>
            <p:nvPr/>
          </p:nvSpPr>
          <p:spPr>
            <a:xfrm>
              <a:off x="2508423" y="3903009"/>
              <a:ext cx="2829493" cy="1106675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alpha val="30000"/>
                  </a:srgbClr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30"/>
            <p:cNvGrpSpPr/>
            <p:nvPr/>
          </p:nvGrpSpPr>
          <p:grpSpPr>
            <a:xfrm>
              <a:off x="2495876" y="4013364"/>
              <a:ext cx="2590199" cy="863412"/>
              <a:chOff x="3484937" y="4057819"/>
              <a:chExt cx="2590199" cy="107645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4875985" y="4289316"/>
                <a:ext cx="720086" cy="1"/>
              </a:xfrm>
              <a:prstGeom prst="line">
                <a:avLst/>
              </a:prstGeom>
              <a:ln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4884663" y="4416768"/>
                <a:ext cx="711406" cy="507241"/>
              </a:xfrm>
              <a:prstGeom prst="line">
                <a:avLst/>
              </a:prstGeom>
              <a:ln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/>
              <p:cNvSpPr/>
              <p:nvPr/>
            </p:nvSpPr>
            <p:spPr>
              <a:xfrm>
                <a:off x="3497485" y="4057819"/>
                <a:ext cx="1378502" cy="460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 smtClean="0"/>
                  <a:t>redirect.com</a:t>
                </a:r>
                <a:endParaRPr lang="en-US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484937" y="4673811"/>
                <a:ext cx="1435985" cy="460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 smtClean="0"/>
                  <a:t>example.com</a:t>
                </a:r>
                <a:endParaRPr lang="en-US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596069" y="4126843"/>
                <a:ext cx="479067" cy="460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IP1</a:t>
                </a:r>
                <a:endParaRPr lang="en-US" dirty="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5596069" y="4673079"/>
                <a:ext cx="479067" cy="460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IP2</a:t>
                </a:r>
                <a:endParaRPr lang="en-US" dirty="0"/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>
                <a:off x="4837385" y="4416768"/>
                <a:ext cx="805722" cy="465273"/>
              </a:xfrm>
              <a:prstGeom prst="line">
                <a:avLst/>
              </a:prstGeom>
              <a:ln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884663" y="4976600"/>
                <a:ext cx="711408" cy="2"/>
              </a:xfrm>
              <a:prstGeom prst="line">
                <a:avLst/>
              </a:prstGeom>
              <a:ln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/>
          <p:cNvGrpSpPr/>
          <p:nvPr/>
        </p:nvGrpSpPr>
        <p:grpSpPr>
          <a:xfrm>
            <a:off x="5383020" y="3909553"/>
            <a:ext cx="3436142" cy="1106675"/>
            <a:chOff x="5383020" y="3909553"/>
            <a:chExt cx="3436142" cy="1106675"/>
          </a:xfrm>
        </p:grpSpPr>
        <p:sp>
          <p:nvSpPr>
            <p:cNvPr id="140" name="Rounded Rectangle 139"/>
            <p:cNvSpPr/>
            <p:nvPr/>
          </p:nvSpPr>
          <p:spPr>
            <a:xfrm>
              <a:off x="5383020" y="3909553"/>
              <a:ext cx="3436140" cy="1106675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31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566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31"/>
            <p:cNvGrpSpPr/>
            <p:nvPr/>
          </p:nvGrpSpPr>
          <p:grpSpPr>
            <a:xfrm>
              <a:off x="5801691" y="4117793"/>
              <a:ext cx="3017471" cy="728204"/>
              <a:chOff x="4378890" y="3735256"/>
              <a:chExt cx="4493262" cy="728204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4378890" y="4124906"/>
                <a:ext cx="449326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FF"/>
                    </a:solidFill>
                  </a:rPr>
                  <a:t>/[0-9]{3,3}/idx.php?a=[A-Z]{2,2}</a:t>
                </a:r>
                <a:endParaRPr lang="en-US" sz="16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4393782" y="3735256"/>
                <a:ext cx="44783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Regular Expression Generation</a:t>
                </a:r>
                <a:endParaRPr lang="en-US" sz="1600" b="1" dirty="0" smtClean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10" name="Group 136"/>
          <p:cNvGrpSpPr/>
          <p:nvPr/>
        </p:nvGrpSpPr>
        <p:grpSpPr>
          <a:xfrm>
            <a:off x="3451168" y="5249675"/>
            <a:ext cx="4415524" cy="937530"/>
            <a:chOff x="2492080" y="3605196"/>
            <a:chExt cx="3696288" cy="1423788"/>
          </a:xfrm>
        </p:grpSpPr>
        <p:sp>
          <p:nvSpPr>
            <p:cNvPr id="138" name="TextBox 137"/>
            <p:cNvSpPr txBox="1"/>
            <p:nvPr/>
          </p:nvSpPr>
          <p:spPr>
            <a:xfrm>
              <a:off x="2492080" y="4140909"/>
              <a:ext cx="3696288" cy="8880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redirect.com/[0-9]{3,3}/idx.php?a=[A-Z]{2,2}</a:t>
              </a:r>
            </a:p>
            <a:p>
              <a:r>
                <a:rPr lang="en-US" sz="1600" dirty="0" smtClean="0"/>
                <a:t>example.com/[0-9]{3,3}/idx.php?a=[A-Z]{2,2}</a:t>
              </a:r>
            </a:p>
          </p:txBody>
        </p:sp>
        <p:sp>
          <p:nvSpPr>
            <p:cNvPr id="139" name="Down Arrow 138"/>
            <p:cNvSpPr/>
            <p:nvPr/>
          </p:nvSpPr>
          <p:spPr>
            <a:xfrm>
              <a:off x="4194308" y="3605196"/>
              <a:ext cx="273794" cy="36189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296415" y="2885516"/>
            <a:ext cx="2551909" cy="58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</a:t>
            </a:r>
            <a:r>
              <a:rPr lang="en-US" sz="1600" dirty="0" err="1" smtClean="0"/>
              <a:t>redirect.com</a:t>
            </a:r>
            <a:r>
              <a:rPr lang="en-US" sz="1600" dirty="0" smtClean="0"/>
              <a:t>” is the central server for MDN1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17" y="1417637"/>
            <a:ext cx="6962303" cy="256505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945" y="4331552"/>
            <a:ext cx="4765684" cy="192229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22195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61" y="1649224"/>
            <a:ext cx="8848639" cy="42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64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61" y="1649224"/>
            <a:ext cx="8848639" cy="4215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980263"/>
            <a:ext cx="5161025" cy="8747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04616157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8899"/>
          </a:xfrm>
        </p:spPr>
        <p:txBody>
          <a:bodyPr/>
          <a:lstStyle/>
          <a:p>
            <a:r>
              <a:rPr lang="en-US" dirty="0" smtClean="0"/>
              <a:t>For selected tokens along each critical-branch, order them according to the average distance from the beginning of URLs covered by this critical-branch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45" y="3968714"/>
            <a:ext cx="5588752" cy="11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8795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7466"/>
          </a:xfrm>
        </p:spPr>
        <p:txBody>
          <a:bodyPr/>
          <a:lstStyle/>
          <a:p>
            <a:r>
              <a:rPr lang="en-US" dirty="0" smtClean="0"/>
              <a:t>Describe strings between two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14" y="2367667"/>
            <a:ext cx="6791226" cy="23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56207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4824"/>
            <a:ext cx="7725449" cy="17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51538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3" name="Group 44"/>
          <p:cNvGrpSpPr/>
          <p:nvPr/>
        </p:nvGrpSpPr>
        <p:grpSpPr>
          <a:xfrm>
            <a:off x="1496630" y="2391364"/>
            <a:ext cx="3142998" cy="2886903"/>
            <a:chOff x="5282309" y="3024512"/>
            <a:chExt cx="3142998" cy="2886903"/>
          </a:xfrm>
        </p:grpSpPr>
        <p:sp>
          <p:nvSpPr>
            <p:cNvPr id="14" name="Rounded Rectangle 13"/>
            <p:cNvSpPr/>
            <p:nvPr/>
          </p:nvSpPr>
          <p:spPr>
            <a:xfrm>
              <a:off x="5282309" y="3024512"/>
              <a:ext cx="3142998" cy="324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000000"/>
                  </a:solidFill>
                </a:rPr>
                <a:t>www.cat.com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297144" y="5086954"/>
              <a:ext cx="3128163" cy="364869"/>
            </a:xfrm>
            <a:prstGeom prst="roundRect">
              <a:avLst/>
            </a:prstGeom>
            <a:solidFill>
              <a:srgbClr val="FF0000">
                <a:alpha val="24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rgbClr val="000000"/>
                  </a:solidFill>
                </a:rPr>
                <a:t>exploit.com/hack.exe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5400000">
              <a:off x="6682049" y="3559189"/>
              <a:ext cx="343520" cy="8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5284889" y="3690939"/>
              <a:ext cx="3140418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solidFill>
                    <a:srgbClr val="000000"/>
                  </a:solidFill>
                </a:rPr>
                <a:t>example.com/222/idx.php?a=QQ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299168" y="4443188"/>
              <a:ext cx="3126139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000000"/>
                  </a:solidFill>
                </a:rPr>
                <a:t>rs.com/test.js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5400000">
              <a:off x="6576792" y="4092312"/>
              <a:ext cx="684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6200000" flipH="1">
              <a:off x="6685359" y="4936109"/>
              <a:ext cx="337729" cy="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768029" y="5542083"/>
              <a:ext cx="2172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No malicious content</a:t>
              </a:r>
              <a:endParaRPr lang="en-US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3648867" y="2022032"/>
            <a:ext cx="1263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Drive-By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912596" y="2391364"/>
            <a:ext cx="4568086" cy="2118564"/>
            <a:chOff x="4912596" y="2391364"/>
            <a:chExt cx="4568086" cy="2118564"/>
          </a:xfrm>
        </p:grpSpPr>
        <p:sp>
          <p:nvSpPr>
            <p:cNvPr id="33" name="TextBox 32"/>
            <p:cNvSpPr txBox="1"/>
            <p:nvPr/>
          </p:nvSpPr>
          <p:spPr>
            <a:xfrm>
              <a:off x="4912596" y="3925152"/>
              <a:ext cx="4174401" cy="5847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redirect.com/[0-9]{3,3}/idx.php?a=[A-Z]{2,2}</a:t>
              </a:r>
            </a:p>
            <a:p>
              <a:r>
                <a:rPr lang="en-US" sz="1600" dirty="0" smtClean="0"/>
                <a:t>example.com/[0-9]{3,3}/idx.php?a=[A-Z]{2,2}</a:t>
              </a: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5208213" y="3263365"/>
              <a:ext cx="4272469" cy="661787"/>
            </a:xfrm>
            <a:prstGeom prst="triangle">
              <a:avLst>
                <a:gd name="adj" fmla="val 36171"/>
              </a:avLst>
            </a:prstGeom>
            <a:gradFill flip="none" rotWithShape="1">
              <a:gsLst>
                <a:gs pos="0">
                  <a:srgbClr val="FFFF00">
                    <a:alpha val="77000"/>
                  </a:srgbClr>
                </a:gs>
                <a:gs pos="100000">
                  <a:srgbClr val="FFFFF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008034" y="2391364"/>
              <a:ext cx="1552176" cy="947279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82000"/>
                  </a:srgbClr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 Detector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39628" y="3153977"/>
            <a:ext cx="1368406" cy="1299829"/>
            <a:chOff x="4639628" y="3153977"/>
            <a:chExt cx="1368406" cy="1299829"/>
          </a:xfrm>
        </p:grpSpPr>
        <p:cxnSp>
          <p:nvCxnSpPr>
            <p:cNvPr id="22" name="Straight Connector 21"/>
            <p:cNvCxnSpPr>
              <a:stCxn id="18" idx="3"/>
            </p:cNvCxnSpPr>
            <p:nvPr/>
          </p:nvCxnSpPr>
          <p:spPr>
            <a:xfrm>
              <a:off x="4639628" y="3219820"/>
              <a:ext cx="1353532" cy="12339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813131" y="3153977"/>
              <a:ext cx="11949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Malicious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457200" y="923931"/>
            <a:ext cx="1536177" cy="9874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1975694" y="1475184"/>
            <a:ext cx="1064822" cy="897937"/>
          </a:xfrm>
          <a:custGeom>
            <a:avLst/>
            <a:gdLst>
              <a:gd name="connsiteX0" fmla="*/ 0 w 1064822"/>
              <a:gd name="connsiteY0" fmla="*/ 0 h 897937"/>
              <a:gd name="connsiteX1" fmla="*/ 885214 w 1064822"/>
              <a:gd name="connsiteY1" fmla="*/ 346347 h 897937"/>
              <a:gd name="connsiteX2" fmla="*/ 1064822 w 1064822"/>
              <a:gd name="connsiteY2" fmla="*/ 897937 h 897937"/>
              <a:gd name="connsiteX3" fmla="*/ 1064822 w 1064822"/>
              <a:gd name="connsiteY3" fmla="*/ 897937 h 8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822" h="897937">
                <a:moveTo>
                  <a:pt x="0" y="0"/>
                </a:moveTo>
                <a:cubicBezTo>
                  <a:pt x="353872" y="98345"/>
                  <a:pt x="707744" y="196691"/>
                  <a:pt x="885214" y="346347"/>
                </a:cubicBezTo>
                <a:cubicBezTo>
                  <a:pt x="1062684" y="496003"/>
                  <a:pt x="1064822" y="897937"/>
                  <a:pt x="1064822" y="897937"/>
                </a:cubicBezTo>
                <a:lnTo>
                  <a:pt x="1064822" y="897937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59251" y="1934637"/>
          <a:ext cx="719171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0429"/>
                <a:gridCol w="27612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Data from Microsoft Bing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/>
                        <a:t>Volume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Drive-by attacks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/>
                        <a:t>1.3 Million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Benign</a:t>
                      </a:r>
                      <a:r>
                        <a:rPr lang="en-US" sz="2200" baseline="0" dirty="0" smtClean="0"/>
                        <a:t> samples + Missed attacks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/>
                        <a:t>3.4 Billion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High-reputation</a:t>
                      </a:r>
                      <a:r>
                        <a:rPr lang="en-US" sz="2200" baseline="0" dirty="0" smtClean="0"/>
                        <a:t> URLs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/>
                        <a:t>10 Million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386165"/>
            <a:ext cx="8229600" cy="173999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2,588 regular expression signatures</a:t>
            </a:r>
          </a:p>
          <a:p>
            <a:r>
              <a:rPr lang="en-US" dirty="0" smtClean="0"/>
              <a:t>False alarm rate: 0.0019% (2 out of 10 M)</a:t>
            </a:r>
          </a:p>
          <a:p>
            <a:r>
              <a:rPr lang="en-US" dirty="0" smtClean="0"/>
              <a:t>Number of newly detected drive-by download attacks: 1.29 Million</a:t>
            </a:r>
          </a:p>
          <a:p>
            <a:r>
              <a:rPr lang="en-US" dirty="0" smtClean="0"/>
              <a:t>Boost the number of detected drive-by download attacks by 96%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Lifecycle of Internet Malware</a:t>
            </a:r>
            <a:endParaRPr lang="en-US" b="1" dirty="0"/>
          </a:p>
        </p:txBody>
      </p:sp>
      <p:pic>
        <p:nvPicPr>
          <p:cNvPr id="4" name="Picture 3" descr="pc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2" y="4040918"/>
            <a:ext cx="532836" cy="535458"/>
          </a:xfrm>
          <a:prstGeom prst="rect">
            <a:avLst/>
          </a:prstGeom>
        </p:spPr>
      </p:pic>
      <p:pic>
        <p:nvPicPr>
          <p:cNvPr id="6" name="Picture 5" descr="pc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47" y="3528550"/>
            <a:ext cx="532836" cy="535458"/>
          </a:xfrm>
          <a:prstGeom prst="rect">
            <a:avLst/>
          </a:prstGeom>
        </p:spPr>
      </p:pic>
      <p:pic>
        <p:nvPicPr>
          <p:cNvPr id="7" name="Picture 6" descr="pc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32" y="3221190"/>
            <a:ext cx="532836" cy="535458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723360" y="1088741"/>
            <a:ext cx="5167457" cy="2952177"/>
            <a:chOff x="723360" y="1088741"/>
            <a:chExt cx="5167457" cy="2952177"/>
          </a:xfrm>
        </p:grpSpPr>
        <p:sp>
          <p:nvSpPr>
            <p:cNvPr id="8" name="Cloud 7"/>
            <p:cNvSpPr/>
            <p:nvPr/>
          </p:nvSpPr>
          <p:spPr>
            <a:xfrm>
              <a:off x="3339271" y="1088741"/>
              <a:ext cx="2551546" cy="1454727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hape 9"/>
            <p:cNvCxnSpPr>
              <a:endCxn id="4" idx="0"/>
            </p:cNvCxnSpPr>
            <p:nvPr/>
          </p:nvCxnSpPr>
          <p:spPr>
            <a:xfrm rot="10800000" flipV="1">
              <a:off x="723360" y="1731826"/>
              <a:ext cx="3629300" cy="2309092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endCxn id="6" idx="0"/>
            </p:cNvCxnSpPr>
            <p:nvPr/>
          </p:nvCxnSpPr>
          <p:spPr>
            <a:xfrm rot="10800000" flipV="1">
              <a:off x="1696366" y="1731826"/>
              <a:ext cx="2656295" cy="1796724"/>
            </a:xfrm>
            <a:prstGeom prst="curvedConnector2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2"/>
            <p:cNvCxnSpPr>
              <a:endCxn id="7" idx="0"/>
            </p:cNvCxnSpPr>
            <p:nvPr/>
          </p:nvCxnSpPr>
          <p:spPr>
            <a:xfrm rot="10800000" flipV="1">
              <a:off x="2727050" y="1731826"/>
              <a:ext cx="1625610" cy="1489364"/>
            </a:xfrm>
            <a:prstGeom prst="curvedConnector2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255" y="1731826"/>
            <a:ext cx="510016" cy="478630"/>
          </a:xfrm>
          <a:prstGeom prst="rect">
            <a:avLst/>
          </a:prstGeom>
          <a:effectLst>
            <a:glow rad="101600">
              <a:schemeClr val="bg1">
                <a:alpha val="9000"/>
              </a:schemeClr>
            </a:glo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65" y="2210456"/>
            <a:ext cx="510016" cy="478630"/>
          </a:xfrm>
          <a:prstGeom prst="rect">
            <a:avLst/>
          </a:prstGeom>
          <a:effectLst>
            <a:glow rad="101600">
              <a:schemeClr val="bg1">
                <a:alpha val="9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542" y="1417638"/>
            <a:ext cx="510016" cy="478630"/>
          </a:xfrm>
          <a:prstGeom prst="rect">
            <a:avLst/>
          </a:prstGeom>
          <a:effectLst>
            <a:glow rad="101600">
              <a:schemeClr val="bg1">
                <a:alpha val="9000"/>
              </a:schemeClr>
            </a:glow>
          </a:effectLst>
        </p:spPr>
      </p:pic>
      <p:sp>
        <p:nvSpPr>
          <p:cNvPr id="115" name="TextBox 114"/>
          <p:cNvSpPr txBox="1"/>
          <p:nvPr/>
        </p:nvSpPr>
        <p:spPr>
          <a:xfrm>
            <a:off x="5981476" y="1186805"/>
            <a:ext cx="214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Infection Phase</a:t>
            </a:r>
            <a:endParaRPr lang="en-US" sz="24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6027656" y="3282813"/>
            <a:ext cx="1956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Control Phase</a:t>
            </a:r>
            <a:endParaRPr lang="en-US" sz="24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6073836" y="5084221"/>
            <a:ext cx="1829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Attack Phase</a:t>
            </a:r>
            <a:endParaRPr lang="en-US" sz="2400" b="1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972747" y="3804762"/>
            <a:ext cx="4326617" cy="2479615"/>
            <a:chOff x="972747" y="3804762"/>
            <a:chExt cx="4326617" cy="2479615"/>
          </a:xfrm>
        </p:grpSpPr>
        <p:grpSp>
          <p:nvGrpSpPr>
            <p:cNvPr id="108" name="Group 107"/>
            <p:cNvGrpSpPr/>
            <p:nvPr/>
          </p:nvGrpSpPr>
          <p:grpSpPr>
            <a:xfrm>
              <a:off x="972747" y="3804762"/>
              <a:ext cx="3229799" cy="2233511"/>
              <a:chOff x="972747" y="3804762"/>
              <a:chExt cx="3229799" cy="2233511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972747" y="4576376"/>
                <a:ext cx="3229798" cy="14618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1748425" y="4119827"/>
                <a:ext cx="2454120" cy="16990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6200000" flipH="1">
                <a:off x="2602038" y="3929771"/>
                <a:ext cx="1725518" cy="147549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671" y="5353441"/>
              <a:ext cx="1009693" cy="930936"/>
            </a:xfrm>
            <a:prstGeom prst="rect">
              <a:avLst/>
            </a:prstGeom>
          </p:spPr>
        </p:pic>
        <p:sp>
          <p:nvSpPr>
            <p:cNvPr id="125" name="TextBox 124"/>
            <p:cNvSpPr txBox="1"/>
            <p:nvPr/>
          </p:nvSpPr>
          <p:spPr>
            <a:xfrm>
              <a:off x="3830912" y="4622556"/>
              <a:ext cx="11218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Attacks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989778" y="3162863"/>
            <a:ext cx="4153078" cy="1166682"/>
            <a:chOff x="989778" y="3162863"/>
            <a:chExt cx="4153078" cy="1166682"/>
          </a:xfrm>
        </p:grpSpPr>
        <p:grpSp>
          <p:nvGrpSpPr>
            <p:cNvPr id="107" name="Group 106"/>
            <p:cNvGrpSpPr/>
            <p:nvPr/>
          </p:nvGrpSpPr>
          <p:grpSpPr>
            <a:xfrm>
              <a:off x="989778" y="3162863"/>
              <a:ext cx="4153078" cy="1166682"/>
              <a:chOff x="1152083" y="3482393"/>
              <a:chExt cx="4153078" cy="1166682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2661" y="3482393"/>
                <a:ext cx="952500" cy="990600"/>
              </a:xfrm>
              <a:prstGeom prst="rect">
                <a:avLst/>
              </a:prstGeom>
            </p:spPr>
          </p:pic>
          <p:cxnSp>
            <p:nvCxnSpPr>
              <p:cNvPr id="51" name="Straight Connector 50"/>
              <p:cNvCxnSpPr/>
              <p:nvPr/>
            </p:nvCxnSpPr>
            <p:spPr>
              <a:xfrm>
                <a:off x="3225043" y="3848081"/>
                <a:ext cx="977502" cy="12961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/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2125088" y="4064008"/>
                <a:ext cx="2077457" cy="6028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/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1152083" y="4119829"/>
                <a:ext cx="3050462" cy="52924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/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/>
            <p:cNvSpPr txBox="1"/>
            <p:nvPr/>
          </p:nvSpPr>
          <p:spPr>
            <a:xfrm>
              <a:off x="2962559" y="3185953"/>
              <a:ext cx="137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commands</a:t>
              </a:r>
              <a:endParaRPr lang="en-US" b="1" dirty="0"/>
            </a:p>
          </p:txBody>
        </p:sp>
      </p:grpSp>
      <p:sp>
        <p:nvSpPr>
          <p:cNvPr id="130" name="Slide Number Placeholder 1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73836" y="1620138"/>
            <a:ext cx="2612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err="1" smtClean="0"/>
              <a:t>Scan&amp;Exploit</a:t>
            </a:r>
            <a:endParaRPr lang="en-US" b="1" dirty="0" smtClean="0"/>
          </a:p>
          <a:p>
            <a:pPr>
              <a:buFont typeface="Arial"/>
              <a:buChar char="•"/>
            </a:pPr>
            <a:r>
              <a:rPr lang="en-US" b="1" dirty="0" smtClean="0"/>
              <a:t>Spam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Drive-By download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51680" y="3621184"/>
            <a:ext cx="285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Centralized structures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P2P structures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46187" y="5407278"/>
            <a:ext cx="2862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err="1" smtClean="0"/>
              <a:t>DDoS</a:t>
            </a:r>
            <a:endParaRPr lang="en-US" b="1" dirty="0" smtClean="0"/>
          </a:p>
          <a:p>
            <a:pPr>
              <a:buFont typeface="Arial"/>
              <a:buChar char="•"/>
            </a:pPr>
            <a:r>
              <a:rPr lang="en-US" b="1" dirty="0" smtClean="0"/>
              <a:t>Spamming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Search Engine Abuse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5.55556E-6 L -0.07778 0.10092 " pathEditMode="relative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-0.15243 0.21713 " pathEditMode="relative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7.77778E-6 L -0.22569 0.32823 " pathEditMode="relative" ptsTypes="AA"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32" grpId="0"/>
      <p:bldP spid="33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Conclusion of Drive-By Download Detection</a:t>
            </a:r>
            <a:endParaRPr lang="en-US" sz="3200" b="1" dirty="0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F56-05AC-594A-B4F8-D7320BBA0A9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580422" y="1579842"/>
            <a:ext cx="8106378" cy="4437500"/>
          </a:xfrm>
        </p:spPr>
        <p:txBody>
          <a:bodyPr>
            <a:normAutofit/>
          </a:bodyPr>
          <a:lstStyle/>
          <a:p>
            <a:r>
              <a:rPr lang="en-US" dirty="0" smtClean="0"/>
              <a:t>A novel method</a:t>
            </a:r>
          </a:p>
          <a:p>
            <a:pPr lvl="1"/>
            <a:r>
              <a:rPr lang="en-US" dirty="0" smtClean="0"/>
              <a:t>Independent of the malicious contents in exploit servers</a:t>
            </a:r>
          </a:p>
          <a:p>
            <a:pPr lvl="1"/>
            <a:r>
              <a:rPr lang="en-US" dirty="0" smtClean="0"/>
              <a:t>Boost the number of detected attacks by 96%</a:t>
            </a:r>
          </a:p>
          <a:p>
            <a:pPr lvl="1"/>
            <a:r>
              <a:rPr lang="en-US" dirty="0" smtClean="0"/>
              <a:t>Extremely low false alarm rate 0.0019%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 automatic system</a:t>
            </a:r>
          </a:p>
          <a:p>
            <a:pPr lvl="1"/>
            <a:r>
              <a:rPr lang="en-US" dirty="0" smtClean="0"/>
              <a:t>Delivered to Bing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/>
          <p:cNvSpPr/>
          <p:nvPr/>
        </p:nvSpPr>
        <p:spPr>
          <a:xfrm>
            <a:off x="1391800" y="3509818"/>
            <a:ext cx="2764564" cy="187650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Detecting Drive-By Download Attacks</a:t>
            </a:r>
            <a:endParaRPr lang="en-US" sz="3200" b="1" dirty="0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F56-05AC-594A-B4F8-D7320BBA0A9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517428" y="1645247"/>
            <a:ext cx="8051782" cy="149342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Drive-By Download</a:t>
            </a:r>
          </a:p>
          <a:p>
            <a:pPr lvl="1"/>
            <a:r>
              <a:rPr lang="en-US" dirty="0" smtClean="0"/>
              <a:t>The download of malware through </a:t>
            </a:r>
            <a:r>
              <a:rPr lang="en-US" b="1" i="1" dirty="0" smtClean="0">
                <a:solidFill>
                  <a:srgbClr val="FF0000"/>
                </a:solidFill>
              </a:rPr>
              <a:t>vulnerable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web browsers without user’s authorization</a:t>
            </a:r>
          </a:p>
          <a:p>
            <a:pPr lvl="1"/>
            <a:r>
              <a:rPr lang="en-US" dirty="0" smtClean="0"/>
              <a:t>The most popular method to distribute malware</a:t>
            </a:r>
          </a:p>
        </p:txBody>
      </p:sp>
      <p:grpSp>
        <p:nvGrpSpPr>
          <p:cNvPr id="3" name="Group 53"/>
          <p:cNvGrpSpPr/>
          <p:nvPr/>
        </p:nvGrpSpPr>
        <p:grpSpPr>
          <a:xfrm>
            <a:off x="901029" y="3926154"/>
            <a:ext cx="2603859" cy="2246868"/>
            <a:chOff x="768658" y="3526416"/>
            <a:chExt cx="2782763" cy="246855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3331" y="5172056"/>
              <a:ext cx="786443" cy="78644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658" y="4988318"/>
              <a:ext cx="928718" cy="1006653"/>
            </a:xfrm>
            <a:prstGeom prst="rect">
              <a:avLst/>
            </a:prstGeom>
          </p:spPr>
        </p:pic>
        <p:pic>
          <p:nvPicPr>
            <p:cNvPr id="49" name="Picture 48" descr="Web-Page-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940" y="3526416"/>
              <a:ext cx="1345481" cy="1133814"/>
            </a:xfrm>
            <a:prstGeom prst="rect">
              <a:avLst/>
            </a:prstGeom>
          </p:spPr>
        </p:pic>
      </p:grpSp>
      <p:grpSp>
        <p:nvGrpSpPr>
          <p:cNvPr id="4" name="Group 61"/>
          <p:cNvGrpSpPr/>
          <p:nvPr/>
        </p:nvGrpSpPr>
        <p:grpSpPr>
          <a:xfrm>
            <a:off x="5168751" y="3555998"/>
            <a:ext cx="2676537" cy="2318279"/>
            <a:chOff x="4438902" y="3104758"/>
            <a:chExt cx="4189277" cy="3669954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902" y="3104758"/>
              <a:ext cx="4189277" cy="330685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8470" y="4727895"/>
              <a:ext cx="3763313" cy="2046817"/>
            </a:xfrm>
            <a:prstGeom prst="rect">
              <a:avLst/>
            </a:prstGeom>
            <a:ln w="38100" cap="flat" cmpd="sng">
              <a:solidFill>
                <a:srgbClr val="FF0000"/>
              </a:solidFill>
              <a:round/>
            </a:ln>
          </p:spPr>
        </p:pic>
      </p:grpSp>
      <p:sp>
        <p:nvSpPr>
          <p:cNvPr id="14" name="Rectangle 13"/>
          <p:cNvSpPr/>
          <p:nvPr/>
        </p:nvSpPr>
        <p:spPr>
          <a:xfrm>
            <a:off x="196276" y="1092766"/>
            <a:ext cx="842125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 smtClean="0"/>
              <a:t>J. Zhang</a:t>
            </a:r>
            <a:r>
              <a:rPr lang="en-US" sz="1600" dirty="0" smtClean="0"/>
              <a:t>, C. Seifert, J. Stokes, W. Lee, “</a:t>
            </a:r>
            <a:r>
              <a:rPr lang="en-US" sz="1600" b="1" i="1" dirty="0" smtClean="0"/>
              <a:t>ARROW: Generating Signatures to Detect Drive-By Downloads</a:t>
            </a:r>
            <a:r>
              <a:rPr lang="en-US" sz="1600" dirty="0" smtClean="0"/>
              <a:t>”, WWW 2011.</a:t>
            </a:r>
          </a:p>
        </p:txBody>
      </p:sp>
      <p:cxnSp>
        <p:nvCxnSpPr>
          <p:cNvPr id="17" name="Shape 16"/>
          <p:cNvCxnSpPr>
            <a:stCxn id="45" idx="0"/>
          </p:cNvCxnSpPr>
          <p:nvPr/>
        </p:nvCxnSpPr>
        <p:spPr>
          <a:xfrm rot="5400000" flipH="1" flipV="1">
            <a:off x="1406816" y="4417680"/>
            <a:ext cx="767811" cy="910373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endCxn id="45" idx="3"/>
          </p:cNvCxnSpPr>
          <p:nvPr/>
        </p:nvCxnSpPr>
        <p:spPr>
          <a:xfrm rot="10800000" flipV="1">
            <a:off x="1770041" y="5025267"/>
            <a:ext cx="824475" cy="689630"/>
          </a:xfrm>
          <a:prstGeom prst="curvedConnector3">
            <a:avLst>
              <a:gd name="adj1" fmla="val -6014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An Example of A Drive-By Download Attack</a:t>
            </a:r>
            <a:endParaRPr lang="en-US" sz="3200" b="1" dirty="0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F56-05AC-594A-B4F8-D7320BBA0A9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60" y="1281692"/>
            <a:ext cx="529581" cy="5414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0" y="3323514"/>
            <a:ext cx="747731" cy="8286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64817" y="1393087"/>
            <a:ext cx="1577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landing page</a:t>
            </a:r>
            <a:endParaRPr lang="en-US" sz="1400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38286" y="1700864"/>
            <a:ext cx="2312195" cy="1481786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919435" y="1823148"/>
            <a:ext cx="2231047" cy="1430506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9621700">
            <a:off x="801644" y="2159993"/>
            <a:ext cx="2069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www.lp.com/page.php</a:t>
            </a:r>
            <a:endParaRPr lang="en-US" sz="1600" dirty="0" smtClean="0"/>
          </a:p>
        </p:txBody>
      </p:sp>
      <p:sp>
        <p:nvSpPr>
          <p:cNvPr id="35" name="TextBox 34"/>
          <p:cNvSpPr txBox="1"/>
          <p:nvPr/>
        </p:nvSpPr>
        <p:spPr>
          <a:xfrm rot="19639349">
            <a:off x="1465633" y="2422372"/>
            <a:ext cx="13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HTTP Response</a:t>
            </a:r>
          </a:p>
        </p:txBody>
      </p:sp>
      <p:pic>
        <p:nvPicPr>
          <p:cNvPr id="60" name="Picture 59" descr="Web-Page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35" y="1231423"/>
            <a:ext cx="743227" cy="694523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710626" y="4228359"/>
            <a:ext cx="5083328" cy="2164573"/>
            <a:chOff x="710626" y="4228359"/>
            <a:chExt cx="5083328" cy="2164573"/>
          </a:xfrm>
        </p:grpSpPr>
        <p:sp>
          <p:nvSpPr>
            <p:cNvPr id="24" name="TextBox 23"/>
            <p:cNvSpPr txBox="1"/>
            <p:nvPr/>
          </p:nvSpPr>
          <p:spPr>
            <a:xfrm>
              <a:off x="4113740" y="5874535"/>
              <a:ext cx="1680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Exploit Server</a:t>
              </a:r>
              <a:endParaRPr lang="en-US" sz="1400" b="1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10626" y="4228359"/>
              <a:ext cx="3649841" cy="2164573"/>
              <a:chOff x="710626" y="4228359"/>
              <a:chExt cx="3649841" cy="216457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926645" y="4264050"/>
                <a:ext cx="2193547" cy="1546029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10626" y="4228359"/>
                <a:ext cx="3649841" cy="2164573"/>
                <a:chOff x="710626" y="4228359"/>
                <a:chExt cx="3649841" cy="2164573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8861" y="4912760"/>
                  <a:ext cx="728138" cy="744465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30886" y="5851476"/>
                  <a:ext cx="529581" cy="541456"/>
                </a:xfrm>
                <a:prstGeom prst="rect">
                  <a:avLst/>
                </a:prstGeom>
              </p:spPr>
            </p:pic>
            <p:cxnSp>
              <p:nvCxnSpPr>
                <p:cNvPr id="33" name="Straight Arrow Connector 32"/>
                <p:cNvCxnSpPr/>
                <p:nvPr/>
              </p:nvCxnSpPr>
              <p:spPr>
                <a:xfrm rot="10800000">
                  <a:off x="710626" y="4228359"/>
                  <a:ext cx="2267525" cy="1646177"/>
                </a:xfrm>
                <a:prstGeom prst="straightConnector1">
                  <a:avLst/>
                </a:prstGeom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/>
                <p:cNvSpPr txBox="1"/>
                <p:nvPr/>
              </p:nvSpPr>
              <p:spPr>
                <a:xfrm rot="2112181">
                  <a:off x="827840" y="4715393"/>
                  <a:ext cx="24333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/>
                    <a:t>www.exploit.com/hack.exe</a:t>
                  </a:r>
                  <a:endParaRPr lang="en-US" sz="1600" dirty="0" smtClean="0"/>
                </a:p>
              </p:txBody>
            </p:sp>
            <p:grpSp>
              <p:nvGrpSpPr>
                <p:cNvPr id="3" name="Group 58"/>
                <p:cNvGrpSpPr/>
                <p:nvPr/>
              </p:nvGrpSpPr>
              <p:grpSpPr>
                <a:xfrm>
                  <a:off x="3225299" y="5644500"/>
                  <a:ext cx="723941" cy="491645"/>
                  <a:chOff x="4606728" y="3339391"/>
                  <a:chExt cx="3345438" cy="2819145"/>
                </a:xfrm>
              </p:grpSpPr>
              <p:pic>
                <p:nvPicPr>
                  <p:cNvPr id="57" name="Picture 56" descr="Web-Page-1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606728" y="3339391"/>
                    <a:ext cx="3345438" cy="281914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 descr="binary_executable_file.png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41363" y="4080846"/>
                    <a:ext cx="3263181" cy="1997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9" name="Down Arrow 58"/>
                <p:cNvSpPr/>
                <p:nvPr/>
              </p:nvSpPr>
              <p:spPr>
                <a:xfrm>
                  <a:off x="3497481" y="4884424"/>
                  <a:ext cx="243586" cy="377804"/>
                </a:xfrm>
                <a:prstGeom prst="downArrow">
                  <a:avLst/>
                </a:prstGeom>
                <a:gradFill flip="none" rotWithShape="1">
                  <a:gsLst>
                    <a:gs pos="0">
                      <a:srgbClr val="FF0000"/>
                    </a:gs>
                    <a:gs pos="100000">
                      <a:srgbClr val="FFFFFF"/>
                    </a:gs>
                  </a:gsLst>
                  <a:lin ang="15300000" scaled="0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 rot="5400000">
                  <a:off x="3162166" y="4723924"/>
                  <a:ext cx="33985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/>
                    <a:t>…</a:t>
                  </a:r>
                  <a:endParaRPr lang="en-US" sz="2000" b="1" dirty="0"/>
                </a:p>
              </p:txBody>
            </p:sp>
          </p:grpSp>
        </p:grpSp>
      </p:grpSp>
      <p:grpSp>
        <p:nvGrpSpPr>
          <p:cNvPr id="72" name="Group 71"/>
          <p:cNvGrpSpPr/>
          <p:nvPr/>
        </p:nvGrpSpPr>
        <p:grpSpPr>
          <a:xfrm>
            <a:off x="990384" y="3531668"/>
            <a:ext cx="4878138" cy="1485176"/>
            <a:chOff x="990384" y="3531668"/>
            <a:chExt cx="4878138" cy="1485176"/>
          </a:xfrm>
        </p:grpSpPr>
        <p:sp>
          <p:nvSpPr>
            <p:cNvPr id="87" name="TextBox 86"/>
            <p:cNvSpPr txBox="1"/>
            <p:nvPr/>
          </p:nvSpPr>
          <p:spPr>
            <a:xfrm rot="813645">
              <a:off x="1202720" y="4056403"/>
              <a:ext cx="18532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/>
                <a:t>www.rs.com/go.js</a:t>
              </a:r>
              <a:endParaRPr lang="en-US" sz="1600" dirty="0" smtClean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90384" y="3531668"/>
              <a:ext cx="4878138" cy="1485176"/>
              <a:chOff x="990384" y="3531668"/>
              <a:chExt cx="4878138" cy="148517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95821" y="4475388"/>
                <a:ext cx="529581" cy="541456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090222" y="4346050"/>
                <a:ext cx="1778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Redirection Server</a:t>
                </a:r>
                <a:endParaRPr lang="en-US" sz="1400" b="1" dirty="0"/>
              </a:p>
            </p:txBody>
          </p:sp>
          <p:grpSp>
            <p:nvGrpSpPr>
              <p:cNvPr id="4" name="Group 62"/>
              <p:cNvGrpSpPr/>
              <p:nvPr/>
            </p:nvGrpSpPr>
            <p:grpSpPr>
              <a:xfrm>
                <a:off x="3167229" y="4147882"/>
                <a:ext cx="768340" cy="680909"/>
                <a:chOff x="1175625" y="1787915"/>
                <a:chExt cx="2921314" cy="2461743"/>
              </a:xfrm>
            </p:grpSpPr>
            <p:pic>
              <p:nvPicPr>
                <p:cNvPr id="61" name="Picture 60" descr="Web-Page-1.jp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5625" y="1787915"/>
                  <a:ext cx="2921314" cy="246174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detour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7735" y="2313078"/>
                  <a:ext cx="2769936" cy="1923566"/>
                </a:xfrm>
                <a:prstGeom prst="rect">
                  <a:avLst/>
                </a:prstGeom>
              </p:spPr>
            </p:pic>
          </p:grpSp>
          <p:sp>
            <p:nvSpPr>
              <p:cNvPr id="56" name="Down Arrow 55"/>
              <p:cNvSpPr/>
              <p:nvPr/>
            </p:nvSpPr>
            <p:spPr>
              <a:xfrm>
                <a:off x="3532758" y="3552508"/>
                <a:ext cx="243586" cy="377804"/>
              </a:xfrm>
              <a:prstGeom prst="downArrow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153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158402" y="3347652"/>
                <a:ext cx="3398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…</a:t>
                </a:r>
                <a:endParaRPr lang="en-US" sz="2000" b="1" dirty="0"/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rot="10800000">
                <a:off x="990384" y="4155997"/>
                <a:ext cx="1987769" cy="662052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1087876" y="4166889"/>
                <a:ext cx="1921009" cy="419472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972416" y="2005988"/>
            <a:ext cx="4742772" cy="2038992"/>
            <a:chOff x="972416" y="2005988"/>
            <a:chExt cx="4742772" cy="2038992"/>
          </a:xfrm>
        </p:grpSpPr>
        <p:sp>
          <p:nvSpPr>
            <p:cNvPr id="53" name="TextBox 52"/>
            <p:cNvSpPr txBox="1"/>
            <p:nvPr/>
          </p:nvSpPr>
          <p:spPr>
            <a:xfrm rot="20282573">
              <a:off x="972416" y="3084376"/>
              <a:ext cx="2240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/>
                <a:t>www.fifth.com/t.php</a:t>
              </a:r>
              <a:endParaRPr lang="en-US" sz="1600" dirty="0" smtClean="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052438" y="2005988"/>
              <a:ext cx="4662750" cy="2038992"/>
              <a:chOff x="1052438" y="2005988"/>
              <a:chExt cx="4662750" cy="2038992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95821" y="2921192"/>
                <a:ext cx="529581" cy="541456"/>
              </a:xfrm>
              <a:prstGeom prst="rect">
                <a:avLst/>
              </a:prstGeom>
            </p:spPr>
          </p:pic>
          <p:cxnSp>
            <p:nvCxnSpPr>
              <p:cNvPr id="28" name="Straight Arrow Connector 27"/>
              <p:cNvCxnSpPr/>
              <p:nvPr/>
            </p:nvCxnSpPr>
            <p:spPr>
              <a:xfrm flipV="1">
                <a:off x="1052438" y="3065808"/>
                <a:ext cx="2067754" cy="846402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10800000" flipV="1">
                <a:off x="1087876" y="3253654"/>
                <a:ext cx="2032318" cy="791326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8"/>
              <p:cNvGrpSpPr/>
              <p:nvPr/>
            </p:nvGrpSpPr>
            <p:grpSpPr>
              <a:xfrm>
                <a:off x="3167229" y="2691280"/>
                <a:ext cx="898525" cy="673100"/>
                <a:chOff x="6611783" y="4216237"/>
                <a:chExt cx="898525" cy="673100"/>
              </a:xfrm>
            </p:grpSpPr>
            <p:pic>
              <p:nvPicPr>
                <p:cNvPr id="48" name="Picture 47" descr="advertise_here.jpg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1783" y="4216237"/>
                  <a:ext cx="898525" cy="673100"/>
                </a:xfrm>
                <a:prstGeom prst="rect">
                  <a:avLst/>
                </a:prstGeom>
              </p:spPr>
            </p:pic>
            <p:pic>
              <p:nvPicPr>
                <p:cNvPr id="46" name="Picture 45" descr="poison.jpg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11784" y="4505413"/>
                  <a:ext cx="346214" cy="383924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</p:grpSp>
          <p:sp>
            <p:nvSpPr>
              <p:cNvPr id="65" name="Down Arrow 64"/>
              <p:cNvSpPr/>
              <p:nvPr/>
            </p:nvSpPr>
            <p:spPr>
              <a:xfrm>
                <a:off x="3520532" y="2143923"/>
                <a:ext cx="243586" cy="377804"/>
              </a:xfrm>
              <a:prstGeom prst="downArrow">
                <a:avLst/>
              </a:prstGeom>
              <a:gradFill flip="none" rotWithShape="1">
                <a:gsLst>
                  <a:gs pos="0">
                    <a:srgbClr val="3366FF"/>
                  </a:gs>
                  <a:gs pos="100000">
                    <a:srgbClr val="FFFFFF"/>
                  </a:gs>
                </a:gsLst>
                <a:lin ang="1662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5400000">
                <a:off x="3197551" y="2104634"/>
                <a:ext cx="5974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…</a:t>
                </a:r>
                <a:endParaRPr lang="en-US" sz="20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137422" y="2819658"/>
                <a:ext cx="1577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Advertisement content</a:t>
                </a:r>
                <a:endParaRPr lang="en-US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742583" y="1300064"/>
            <a:ext cx="2944218" cy="5265346"/>
            <a:chOff x="5742583" y="1300064"/>
            <a:chExt cx="2944218" cy="5265346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7953" y="5982529"/>
              <a:ext cx="486438" cy="582881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</p:pic>
        <p:sp>
          <p:nvSpPr>
            <p:cNvPr id="109" name="Rounded Rectangle 108"/>
            <p:cNvSpPr/>
            <p:nvPr/>
          </p:nvSpPr>
          <p:spPr>
            <a:xfrm>
              <a:off x="5742583" y="1300064"/>
              <a:ext cx="2944218" cy="625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Landing Page</a:t>
              </a:r>
            </a:p>
            <a:p>
              <a:pPr algn="ctr"/>
              <a:r>
                <a:rPr lang="en-US" sz="1600" dirty="0" err="1" smtClean="0">
                  <a:solidFill>
                    <a:srgbClr val="000000"/>
                  </a:solidFill>
                </a:rPr>
                <a:t>www.lp.com/page.php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5793953" y="2531052"/>
              <a:ext cx="2892847" cy="651598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Redirection Page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www.fifth.com/t.php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793953" y="5081601"/>
              <a:ext cx="2892847" cy="697630"/>
            </a:xfrm>
            <a:prstGeom prst="roundRect">
              <a:avLst/>
            </a:prstGeom>
            <a:solidFill>
              <a:srgbClr val="FF0000">
                <a:alpha val="52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Exploit Page</a:t>
              </a:r>
            </a:p>
            <a:p>
              <a:pPr algn="ctr"/>
              <a:r>
                <a:rPr lang="en-US" sz="1600" dirty="0" err="1" smtClean="0">
                  <a:solidFill>
                    <a:srgbClr val="000000"/>
                  </a:solidFill>
                </a:rPr>
                <a:t>www.exploit.com/hack.exe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5793954" y="3871523"/>
              <a:ext cx="2892847" cy="651598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Redirection Page</a:t>
              </a:r>
            </a:p>
            <a:p>
              <a:pPr algn="ctr"/>
              <a:r>
                <a:rPr lang="en-US" sz="1600" dirty="0" err="1" smtClean="0">
                  <a:solidFill>
                    <a:srgbClr val="000000"/>
                  </a:solidFill>
                </a:rPr>
                <a:t>www.rs.com/go.js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30" name="Straight Arrow Connector 129"/>
            <p:cNvCxnSpPr>
              <a:stCxn id="111" idx="2"/>
              <a:endCxn id="104" idx="0"/>
            </p:cNvCxnSpPr>
            <p:nvPr/>
          </p:nvCxnSpPr>
          <p:spPr>
            <a:xfrm rot="16200000" flipH="1">
              <a:off x="7139125" y="5880482"/>
              <a:ext cx="203298" cy="79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7240372" y="4579197"/>
              <a:ext cx="4" cy="477704"/>
              <a:chOff x="9399402" y="5205097"/>
              <a:chExt cx="4" cy="917107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 rot="5400000">
                <a:off x="9166917" y="5889715"/>
                <a:ext cx="464977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6200000" flipH="1">
                <a:off x="9179701" y="5424798"/>
                <a:ext cx="439403" cy="1"/>
              </a:xfrm>
              <a:prstGeom prst="straightConnector1">
                <a:avLst/>
              </a:prstGeom>
              <a:ln w="25400" cap="flat" cmpd="sng" algn="ctr">
                <a:solidFill>
                  <a:srgbClr val="000000"/>
                </a:solidFill>
                <a:prstDash val="dot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7240368" y="3313656"/>
              <a:ext cx="4" cy="477704"/>
              <a:chOff x="9399402" y="5205097"/>
              <a:chExt cx="4" cy="917107"/>
            </a:xfrm>
          </p:grpSpPr>
          <p:cxnSp>
            <p:nvCxnSpPr>
              <p:cNvPr id="100" name="Straight Arrow Connector 99"/>
              <p:cNvCxnSpPr/>
              <p:nvPr/>
            </p:nvCxnSpPr>
            <p:spPr>
              <a:xfrm rot="5400000">
                <a:off x="9166917" y="5889715"/>
                <a:ext cx="464977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rot="16200000" flipH="1">
                <a:off x="9179701" y="5424798"/>
                <a:ext cx="439403" cy="1"/>
              </a:xfrm>
              <a:prstGeom prst="straightConnector1">
                <a:avLst/>
              </a:prstGeom>
              <a:ln w="25400" cap="flat" cmpd="sng" algn="ctr">
                <a:solidFill>
                  <a:srgbClr val="000000"/>
                </a:solidFill>
                <a:prstDash val="dot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7240364" y="1992894"/>
              <a:ext cx="4" cy="477704"/>
              <a:chOff x="9399402" y="5205097"/>
              <a:chExt cx="4" cy="917107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 rot="5400000">
                <a:off x="9166917" y="5889715"/>
                <a:ext cx="464977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6200000" flipH="1">
                <a:off x="9179701" y="5424798"/>
                <a:ext cx="439403" cy="1"/>
              </a:xfrm>
              <a:prstGeom prst="straightConnector1">
                <a:avLst/>
              </a:prstGeom>
              <a:ln w="25400" cap="flat" cmpd="sng" algn="ctr">
                <a:solidFill>
                  <a:srgbClr val="000000"/>
                </a:solidFill>
                <a:prstDash val="dot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Existing Detection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5525" y="3036829"/>
            <a:ext cx="1536177" cy="9874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358177" y="61716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Malicious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6" name="Rounded Rectangular Callout 65"/>
          <p:cNvSpPr/>
          <p:nvPr/>
        </p:nvSpPr>
        <p:spPr>
          <a:xfrm>
            <a:off x="299031" y="4141613"/>
            <a:ext cx="3141023" cy="1848284"/>
          </a:xfrm>
          <a:prstGeom prst="wedgeRoundRectCallout">
            <a:avLst>
              <a:gd name="adj1" fmla="val -27015"/>
              <a:gd name="adj2" fmla="val -6664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dk1"/>
                </a:solidFill>
              </a:rPr>
              <a:t>Rely </a:t>
            </a:r>
            <a:r>
              <a:rPr lang="en-US" b="1" dirty="0" smtClean="0"/>
              <a:t>on malicious contents in exploit servers for detection</a:t>
            </a:r>
            <a:endParaRPr lang="en-US" b="1" dirty="0" smtClean="0">
              <a:solidFill>
                <a:schemeClr val="dk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</a:rPr>
              <a:t>HoneyMonkey[NDSS’06]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solidFill>
                  <a:schemeClr val="dk1"/>
                </a:solidFill>
              </a:rPr>
              <a:t>Iframe</a:t>
            </a:r>
            <a:r>
              <a:rPr lang="en-US" sz="1600" dirty="0" smtClean="0">
                <a:solidFill>
                  <a:schemeClr val="dk1"/>
                </a:solidFill>
              </a:rPr>
              <a:t> study[Security’08]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</a:rPr>
              <a:t>Phoney-C[LEET’09]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</a:rPr>
              <a:t>Blade[CCS’10]……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06086" y="6171684"/>
            <a:ext cx="84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Benign</a:t>
            </a:r>
            <a:endParaRPr lang="en-US" b="1" dirty="0">
              <a:solidFill>
                <a:srgbClr val="008000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215973" y="1111922"/>
            <a:ext cx="7470827" cy="1664073"/>
            <a:chOff x="1215973" y="1111922"/>
            <a:chExt cx="7470827" cy="1664073"/>
          </a:xfrm>
        </p:grpSpPr>
        <p:sp>
          <p:nvSpPr>
            <p:cNvPr id="9" name="Cloud 8"/>
            <p:cNvSpPr/>
            <p:nvPr/>
          </p:nvSpPr>
          <p:spPr>
            <a:xfrm>
              <a:off x="1215973" y="1111922"/>
              <a:ext cx="7470827" cy="166407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90094" y="1329170"/>
              <a:ext cx="1028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Internet</a:t>
              </a:r>
              <a:endParaRPr lang="en-US" sz="20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4744258" y="6171684"/>
            <a:ext cx="84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Benign</a:t>
            </a:r>
            <a:endParaRPr lang="en-US" b="1" dirty="0">
              <a:solidFill>
                <a:srgbClr val="008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955807" y="1996553"/>
            <a:ext cx="3490596" cy="4213082"/>
            <a:chOff x="955807" y="1996553"/>
            <a:chExt cx="3490596" cy="4213082"/>
          </a:xfrm>
        </p:grpSpPr>
        <p:grpSp>
          <p:nvGrpSpPr>
            <p:cNvPr id="52" name="Group 51"/>
            <p:cNvGrpSpPr/>
            <p:nvPr/>
          </p:nvGrpSpPr>
          <p:grpSpPr>
            <a:xfrm>
              <a:off x="2286276" y="1996553"/>
              <a:ext cx="2160127" cy="4213082"/>
              <a:chOff x="2286276" y="1996553"/>
              <a:chExt cx="2160127" cy="4213082"/>
            </a:xfrm>
          </p:grpSpPr>
          <p:grpSp>
            <p:nvGrpSpPr>
              <p:cNvPr id="3" name="Group 64"/>
              <p:cNvGrpSpPr/>
              <p:nvPr/>
            </p:nvGrpSpPr>
            <p:grpSpPr>
              <a:xfrm>
                <a:off x="2286276" y="1996553"/>
                <a:ext cx="1233282" cy="4213082"/>
                <a:chOff x="3364441" y="1996553"/>
                <a:chExt cx="1233282" cy="4213082"/>
              </a:xfrm>
            </p:grpSpPr>
            <p:grpSp>
              <p:nvGrpSpPr>
                <p:cNvPr id="5" name="Group 44"/>
                <p:cNvGrpSpPr/>
                <p:nvPr/>
              </p:nvGrpSpPr>
              <p:grpSpPr>
                <a:xfrm>
                  <a:off x="3364441" y="2985293"/>
                  <a:ext cx="1233282" cy="3224342"/>
                  <a:chOff x="6102651" y="1758626"/>
                  <a:chExt cx="2366874" cy="3224342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986709" y="4400087"/>
                    <a:ext cx="705192" cy="582881"/>
                  </a:xfrm>
                  <a:prstGeom prst="rect">
                    <a:avLst/>
                  </a:prstGeom>
                  <a:solidFill>
                    <a:srgbClr val="FF0000">
                      <a:alpha val="28000"/>
                    </a:srgbClr>
                  </a:solidFill>
                  <a:ln>
                    <a:noFill/>
                  </a:ln>
                </p:spPr>
              </p:pic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102651" y="1758626"/>
                    <a:ext cx="2351229" cy="32411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www.foo.com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6131122" y="3821068"/>
                    <a:ext cx="2322758" cy="364869"/>
                  </a:xfrm>
                  <a:prstGeom prst="roundRect">
                    <a:avLst/>
                  </a:prstGeom>
                  <a:solidFill>
                    <a:srgbClr val="FF0000">
                      <a:alpha val="42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err="1" smtClean="0">
                        <a:solidFill>
                          <a:srgbClr val="000000"/>
                        </a:solidFill>
                      </a:rPr>
                      <a:t>ex.com/b.exe</a:t>
                    </a:r>
                    <a:endParaRPr lang="en-US" sz="1400" dirty="0" smtClean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30" name="Straight Arrow Connector 29"/>
                  <p:cNvCxnSpPr/>
                  <p:nvPr/>
                </p:nvCxnSpPr>
                <p:spPr>
                  <a:xfrm rot="5400000">
                    <a:off x="7131301" y="2292922"/>
                    <a:ext cx="343520" cy="1588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6107602" y="2425053"/>
                    <a:ext cx="2351231" cy="324057"/>
                  </a:xfrm>
                  <a:prstGeom prst="roundRect">
                    <a:avLst/>
                  </a:prstGeom>
                  <a:solidFill>
                    <a:srgbClr val="CCFF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rs1.com/t.js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" name="Rounded Rectangle 18"/>
                  <p:cNvSpPr/>
                  <p:nvPr/>
                </p:nvSpPr>
                <p:spPr>
                  <a:xfrm>
                    <a:off x="6135007" y="3177302"/>
                    <a:ext cx="2334518" cy="324057"/>
                  </a:xfrm>
                  <a:prstGeom prst="roundRect">
                    <a:avLst/>
                  </a:prstGeom>
                  <a:solidFill>
                    <a:srgbClr val="CCFF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err="1" smtClean="0">
                        <a:solidFill>
                          <a:srgbClr val="000000"/>
                        </a:solidFill>
                      </a:rPr>
                      <a:t>go.com/p.js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 rot="5400000">
                    <a:off x="7011263" y="2684977"/>
                    <a:ext cx="684732" cy="5906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/>
                      <a:t>……</a:t>
                    </a:r>
                    <a:endParaRPr lang="en-US" sz="1400" b="1" dirty="0"/>
                  </a:p>
                </p:txBody>
              </p:sp>
              <p:cxnSp>
                <p:nvCxnSpPr>
                  <p:cNvPr id="24" name="Straight Arrow Connector 23"/>
                  <p:cNvCxnSpPr/>
                  <p:nvPr/>
                </p:nvCxnSpPr>
                <p:spPr>
                  <a:xfrm rot="16200000" flipH="1">
                    <a:off x="7133402" y="3670223"/>
                    <a:ext cx="337729" cy="1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/>
                  <p:cNvCxnSpPr>
                    <a:stCxn id="16" idx="2"/>
                  </p:cNvCxnSpPr>
                  <p:nvPr/>
                </p:nvCxnSpPr>
                <p:spPr>
                  <a:xfrm rot="5400000">
                    <a:off x="7122720" y="4351190"/>
                    <a:ext cx="335034" cy="4529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Isosceles Triangle 45"/>
                <p:cNvSpPr/>
                <p:nvPr/>
              </p:nvSpPr>
              <p:spPr>
                <a:xfrm>
                  <a:off x="3364442" y="1996553"/>
                  <a:ext cx="1225130" cy="988740"/>
                </a:xfrm>
                <a:prstGeom prst="triangle">
                  <a:avLst>
                    <a:gd name="adj" fmla="val 27765"/>
                  </a:avLst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44000"/>
                      </a:schemeClr>
                    </a:gs>
                    <a:gs pos="100000">
                      <a:srgbClr val="FFFFFF"/>
                    </a:gs>
                  </a:gsLst>
                  <a:lin ang="16500000" scaled="0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Rectangle 49"/>
              <p:cNvSpPr/>
              <p:nvPr/>
            </p:nvSpPr>
            <p:spPr>
              <a:xfrm>
                <a:off x="3441000" y="2953165"/>
                <a:ext cx="1005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Drive-By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5" name="Freeform 74"/>
            <p:cNvSpPr/>
            <p:nvPr/>
          </p:nvSpPr>
          <p:spPr>
            <a:xfrm>
              <a:off x="955807" y="1999023"/>
              <a:ext cx="1649750" cy="999511"/>
            </a:xfrm>
            <a:custGeom>
              <a:avLst/>
              <a:gdLst>
                <a:gd name="connsiteX0" fmla="*/ 0 w 1649750"/>
                <a:gd name="connsiteY0" fmla="*/ 999511 h 999511"/>
                <a:gd name="connsiteX1" fmla="*/ 864155 w 1649750"/>
                <a:gd name="connsiteY1" fmla="*/ 161493 h 999511"/>
                <a:gd name="connsiteX2" fmla="*/ 1649750 w 1649750"/>
                <a:gd name="connsiteY2" fmla="*/ 30552 h 99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9750" h="999511">
                  <a:moveTo>
                    <a:pt x="0" y="999511"/>
                  </a:moveTo>
                  <a:cubicBezTo>
                    <a:pt x="294598" y="661248"/>
                    <a:pt x="589197" y="322986"/>
                    <a:pt x="864155" y="161493"/>
                  </a:cubicBezTo>
                  <a:cubicBezTo>
                    <a:pt x="1139113" y="0"/>
                    <a:pt x="1649750" y="30552"/>
                    <a:pt x="1649750" y="30552"/>
                  </a:cubicBezTo>
                </a:path>
              </a:pathLst>
            </a:custGeom>
            <a:ln>
              <a:solidFill>
                <a:schemeClr val="bg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42714" y="1597472"/>
            <a:ext cx="5563148" cy="4298239"/>
            <a:chOff x="942714" y="1597472"/>
            <a:chExt cx="5563148" cy="4298239"/>
          </a:xfrm>
        </p:grpSpPr>
        <p:grpSp>
          <p:nvGrpSpPr>
            <p:cNvPr id="53" name="Group 52"/>
            <p:cNvGrpSpPr/>
            <p:nvPr/>
          </p:nvGrpSpPr>
          <p:grpSpPr>
            <a:xfrm>
              <a:off x="4040854" y="1996553"/>
              <a:ext cx="2465008" cy="3899158"/>
              <a:chOff x="4040854" y="1996553"/>
              <a:chExt cx="2465008" cy="389915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040854" y="1996553"/>
                <a:ext cx="2172390" cy="3899158"/>
                <a:chOff x="5745459" y="1692117"/>
                <a:chExt cx="2172390" cy="3899158"/>
              </a:xfrm>
            </p:grpSpPr>
            <p:grpSp>
              <p:nvGrpSpPr>
                <p:cNvPr id="11" name="Group 37"/>
                <p:cNvGrpSpPr/>
                <p:nvPr/>
              </p:nvGrpSpPr>
              <p:grpSpPr>
                <a:xfrm>
                  <a:off x="6211604" y="1692117"/>
                  <a:ext cx="1233282" cy="3416051"/>
                  <a:chOff x="3364441" y="1996553"/>
                  <a:chExt cx="1233282" cy="3416051"/>
                </a:xfrm>
              </p:grpSpPr>
              <p:grpSp>
                <p:nvGrpSpPr>
                  <p:cNvPr id="12" name="Group 44"/>
                  <p:cNvGrpSpPr/>
                  <p:nvPr/>
                </p:nvGrpSpPr>
                <p:grpSpPr>
                  <a:xfrm>
                    <a:off x="3364441" y="2985293"/>
                    <a:ext cx="1233282" cy="2427311"/>
                    <a:chOff x="6102651" y="1758626"/>
                    <a:chExt cx="2366874" cy="2427311"/>
                  </a:xfrm>
                </p:grpSpPr>
                <p:sp>
                  <p:nvSpPr>
                    <p:cNvPr id="34" name="Rounded Rectangle 33"/>
                    <p:cNvSpPr/>
                    <p:nvPr/>
                  </p:nvSpPr>
                  <p:spPr>
                    <a:xfrm>
                      <a:off x="6102651" y="1758626"/>
                      <a:ext cx="2351229" cy="32411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0000"/>
                          </a:solidFill>
                        </a:rPr>
                        <a:t>www.bar.com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5" name="Rounded Rectangle 34"/>
                    <p:cNvSpPr/>
                    <p:nvPr/>
                  </p:nvSpPr>
                  <p:spPr>
                    <a:xfrm>
                      <a:off x="6131122" y="3821068"/>
                      <a:ext cx="2322758" cy="364869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d.com/t.txt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36" name="Straight Arrow Connector 35"/>
                    <p:cNvCxnSpPr/>
                    <p:nvPr/>
                  </p:nvCxnSpPr>
                  <p:spPr>
                    <a:xfrm rot="5400000">
                      <a:off x="7131301" y="2292922"/>
                      <a:ext cx="343520" cy="1588"/>
                    </a:xfrm>
                    <a:prstGeom prst="straightConnector1">
                      <a:avLst/>
                    </a:prstGeom>
                    <a:ln>
                      <a:solidFill>
                        <a:srgbClr val="000000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Rounded Rectangle 36"/>
                    <p:cNvSpPr/>
                    <p:nvPr/>
                  </p:nvSpPr>
                  <p:spPr>
                    <a:xfrm>
                      <a:off x="6107602" y="2425053"/>
                      <a:ext cx="2351231" cy="324057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000000"/>
                          </a:solidFill>
                        </a:rPr>
                        <a:t>t.com/g.js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8" name="Rounded Rectangle 37"/>
                    <p:cNvSpPr/>
                    <p:nvPr/>
                  </p:nvSpPr>
                  <p:spPr>
                    <a:xfrm>
                      <a:off x="6135007" y="3177302"/>
                      <a:ext cx="2334518" cy="324057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000000"/>
                          </a:solidFill>
                        </a:rPr>
                        <a:t>b.com/t.js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 rot="5400000">
                      <a:off x="7011263" y="2684977"/>
                      <a:ext cx="684732" cy="5906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/>
                        <a:t>……</a:t>
                      </a:r>
                      <a:endParaRPr lang="en-US" sz="1400" b="1" dirty="0"/>
                    </a:p>
                  </p:txBody>
                </p:sp>
                <p:cxnSp>
                  <p:nvCxnSpPr>
                    <p:cNvPr id="40" name="Straight Arrow Connector 39"/>
                    <p:cNvCxnSpPr/>
                    <p:nvPr/>
                  </p:nvCxnSpPr>
                  <p:spPr>
                    <a:xfrm rot="16200000" flipH="1">
                      <a:off x="7133402" y="3670223"/>
                      <a:ext cx="337729" cy="1"/>
                    </a:xfrm>
                    <a:prstGeom prst="straightConnector1">
                      <a:avLst/>
                    </a:prstGeom>
                    <a:ln>
                      <a:solidFill>
                        <a:srgbClr val="000000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Isosceles Triangle 32"/>
                  <p:cNvSpPr/>
                  <p:nvPr/>
                </p:nvSpPr>
                <p:spPr>
                  <a:xfrm>
                    <a:off x="3364442" y="1996553"/>
                    <a:ext cx="1225130" cy="988740"/>
                  </a:xfrm>
                  <a:prstGeom prst="triangle">
                    <a:avLst>
                      <a:gd name="adj" fmla="val 27765"/>
                    </a:avLst>
                  </a:prstGeom>
                  <a:gradFill flip="none" rotWithShape="1">
                    <a:gsLst>
                      <a:gs pos="0">
                        <a:schemeClr val="accent6">
                          <a:lumMod val="40000"/>
                          <a:lumOff val="60000"/>
                          <a:alpha val="44000"/>
                        </a:schemeClr>
                      </a:gs>
                      <a:gs pos="100000">
                        <a:srgbClr val="FFFFFF"/>
                      </a:gs>
                    </a:gsLst>
                    <a:lin ang="16500000" scaled="0"/>
                    <a:tileRect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Rectangle 30"/>
                <p:cNvSpPr/>
                <p:nvPr/>
              </p:nvSpPr>
              <p:spPr>
                <a:xfrm>
                  <a:off x="5745459" y="5221943"/>
                  <a:ext cx="21723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/>
                    <a:t>No malicious content</a:t>
                  </a:r>
                  <a:endParaRPr lang="en-US" dirty="0"/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5661723" y="2940071"/>
                <a:ext cx="844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Benign</a:t>
                </a:r>
                <a:endParaRPr lang="en-US" b="1" dirty="0">
                  <a:solidFill>
                    <a:srgbClr val="008000"/>
                  </a:solidFill>
                </a:endParaRPr>
              </a:p>
            </p:txBody>
          </p:sp>
        </p:grpSp>
        <p:sp>
          <p:nvSpPr>
            <p:cNvPr id="76" name="Freeform 75"/>
            <p:cNvSpPr/>
            <p:nvPr/>
          </p:nvSpPr>
          <p:spPr>
            <a:xfrm>
              <a:off x="942714" y="1597472"/>
              <a:ext cx="3888696" cy="1361780"/>
            </a:xfrm>
            <a:custGeom>
              <a:avLst/>
              <a:gdLst>
                <a:gd name="connsiteX0" fmla="*/ 0 w 3888696"/>
                <a:gd name="connsiteY0" fmla="*/ 1361780 h 1361780"/>
                <a:gd name="connsiteX1" fmla="*/ 1073647 w 3888696"/>
                <a:gd name="connsiteY1" fmla="*/ 157128 h 1361780"/>
                <a:gd name="connsiteX2" fmla="*/ 3888696 w 3888696"/>
                <a:gd name="connsiteY2" fmla="*/ 419009 h 13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8696" h="1361780">
                  <a:moveTo>
                    <a:pt x="0" y="1361780"/>
                  </a:moveTo>
                  <a:cubicBezTo>
                    <a:pt x="212765" y="838018"/>
                    <a:pt x="425531" y="314256"/>
                    <a:pt x="1073647" y="157128"/>
                  </a:cubicBezTo>
                  <a:cubicBezTo>
                    <a:pt x="1721763" y="0"/>
                    <a:pt x="3888696" y="419009"/>
                    <a:pt x="3888696" y="419009"/>
                  </a:cubicBezTo>
                </a:path>
              </a:pathLst>
            </a:custGeom>
            <a:ln>
              <a:solidFill>
                <a:schemeClr val="bg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41488" y="1111922"/>
            <a:ext cx="8205539" cy="4704154"/>
            <a:chOff x="630659" y="1191557"/>
            <a:chExt cx="8205539" cy="4704154"/>
          </a:xfrm>
        </p:grpSpPr>
        <p:grpSp>
          <p:nvGrpSpPr>
            <p:cNvPr id="73" name="Group 72"/>
            <p:cNvGrpSpPr/>
            <p:nvPr/>
          </p:nvGrpSpPr>
          <p:grpSpPr>
            <a:xfrm>
              <a:off x="6636792" y="1996553"/>
              <a:ext cx="2199406" cy="3899158"/>
              <a:chOff x="6636792" y="1996553"/>
              <a:chExt cx="2199406" cy="3899158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6636792" y="1996553"/>
                <a:ext cx="2199406" cy="3416051"/>
                <a:chOff x="2286276" y="1996553"/>
                <a:chExt cx="2199406" cy="3416051"/>
              </a:xfrm>
            </p:grpSpPr>
            <p:grpSp>
              <p:nvGrpSpPr>
                <p:cNvPr id="55" name="Group 64"/>
                <p:cNvGrpSpPr/>
                <p:nvPr/>
              </p:nvGrpSpPr>
              <p:grpSpPr>
                <a:xfrm>
                  <a:off x="2286276" y="1996553"/>
                  <a:ext cx="1233282" cy="3416051"/>
                  <a:chOff x="3364441" y="1996553"/>
                  <a:chExt cx="1233282" cy="3416051"/>
                </a:xfrm>
              </p:grpSpPr>
              <p:grpSp>
                <p:nvGrpSpPr>
                  <p:cNvPr id="57" name="Group 44"/>
                  <p:cNvGrpSpPr/>
                  <p:nvPr/>
                </p:nvGrpSpPr>
                <p:grpSpPr>
                  <a:xfrm>
                    <a:off x="3364441" y="2985293"/>
                    <a:ext cx="1233282" cy="2427311"/>
                    <a:chOff x="6102651" y="1758626"/>
                    <a:chExt cx="2366874" cy="2427311"/>
                  </a:xfrm>
                </p:grpSpPr>
                <p:sp>
                  <p:nvSpPr>
                    <p:cNvPr id="63" name="Rounded Rectangle 62"/>
                    <p:cNvSpPr/>
                    <p:nvPr/>
                  </p:nvSpPr>
                  <p:spPr>
                    <a:xfrm>
                      <a:off x="6102651" y="1758626"/>
                      <a:ext cx="2351229" cy="32411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0000"/>
                          </a:solidFill>
                        </a:rPr>
                        <a:t>www.foo.com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64" name="Rounded Rectangle 63"/>
                    <p:cNvSpPr/>
                    <p:nvPr/>
                  </p:nvSpPr>
                  <p:spPr>
                    <a:xfrm>
                      <a:off x="6131122" y="3821068"/>
                      <a:ext cx="2322758" cy="364869"/>
                    </a:xfrm>
                    <a:prstGeom prst="roundRect">
                      <a:avLst/>
                    </a:prstGeom>
                    <a:solidFill>
                      <a:srgbClr val="FF0000">
                        <a:alpha val="42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ex.com/b.exe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65" name="Straight Arrow Connector 64"/>
                    <p:cNvCxnSpPr/>
                    <p:nvPr/>
                  </p:nvCxnSpPr>
                  <p:spPr>
                    <a:xfrm rot="5400000">
                      <a:off x="7131301" y="2292922"/>
                      <a:ext cx="343520" cy="1588"/>
                    </a:xfrm>
                    <a:prstGeom prst="straightConnector1">
                      <a:avLst/>
                    </a:prstGeom>
                    <a:ln>
                      <a:solidFill>
                        <a:srgbClr val="000000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Rounded Rectangle 66"/>
                    <p:cNvSpPr/>
                    <p:nvPr/>
                  </p:nvSpPr>
                  <p:spPr>
                    <a:xfrm>
                      <a:off x="6107602" y="2425053"/>
                      <a:ext cx="2351231" cy="324057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rs1.com/t.js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68" name="Rounded Rectangle 67"/>
                    <p:cNvSpPr/>
                    <p:nvPr/>
                  </p:nvSpPr>
                  <p:spPr>
                    <a:xfrm>
                      <a:off x="6135007" y="3177302"/>
                      <a:ext cx="2334518" cy="324057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000000"/>
                          </a:solidFill>
                        </a:rPr>
                        <a:t>go.com/p.js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69" name="TextBox 68"/>
                    <p:cNvSpPr txBox="1"/>
                    <p:nvPr/>
                  </p:nvSpPr>
                  <p:spPr>
                    <a:xfrm rot="5400000">
                      <a:off x="7011263" y="2684977"/>
                      <a:ext cx="684732" cy="5906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/>
                        <a:t>……</a:t>
                      </a:r>
                      <a:endParaRPr lang="en-US" sz="1400" b="1" dirty="0"/>
                    </a:p>
                  </p:txBody>
                </p:sp>
                <p:cxnSp>
                  <p:nvCxnSpPr>
                    <p:cNvPr id="70" name="Straight Arrow Connector 69"/>
                    <p:cNvCxnSpPr/>
                    <p:nvPr/>
                  </p:nvCxnSpPr>
                  <p:spPr>
                    <a:xfrm rot="16200000" flipH="1">
                      <a:off x="7133402" y="3670223"/>
                      <a:ext cx="337729" cy="1"/>
                    </a:xfrm>
                    <a:prstGeom prst="straightConnector1">
                      <a:avLst/>
                    </a:prstGeom>
                    <a:ln>
                      <a:solidFill>
                        <a:srgbClr val="000000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0" name="Isosceles Triangle 59"/>
                  <p:cNvSpPr/>
                  <p:nvPr/>
                </p:nvSpPr>
                <p:spPr>
                  <a:xfrm>
                    <a:off x="3364442" y="1996553"/>
                    <a:ext cx="1225130" cy="988740"/>
                  </a:xfrm>
                  <a:prstGeom prst="triangle">
                    <a:avLst>
                      <a:gd name="adj" fmla="val 27765"/>
                    </a:avLst>
                  </a:prstGeom>
                  <a:gradFill flip="none" rotWithShape="1">
                    <a:gsLst>
                      <a:gs pos="0">
                        <a:schemeClr val="accent6">
                          <a:lumMod val="40000"/>
                          <a:lumOff val="60000"/>
                          <a:alpha val="44000"/>
                        </a:schemeClr>
                      </a:gs>
                      <a:gs pos="100000">
                        <a:srgbClr val="FFFFFF"/>
                      </a:gs>
                    </a:gsLst>
                    <a:lin ang="16500000" scaled="0"/>
                    <a:tileRect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" name="Rectangle 55"/>
                <p:cNvSpPr/>
                <p:nvPr/>
              </p:nvSpPr>
              <p:spPr>
                <a:xfrm>
                  <a:off x="3480279" y="2953165"/>
                  <a:ext cx="10054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F0000"/>
                      </a:solidFill>
                    </a:rPr>
                    <a:t>Drive-By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2" name="Rectangle 71"/>
              <p:cNvSpPr/>
              <p:nvPr/>
            </p:nvSpPr>
            <p:spPr>
              <a:xfrm>
                <a:off x="6636792" y="5526379"/>
                <a:ext cx="2172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No malicious content</a:t>
                </a:r>
                <a:endParaRPr lang="en-US" dirty="0"/>
              </a:p>
            </p:txBody>
          </p:sp>
        </p:grpSp>
        <p:sp>
          <p:nvSpPr>
            <p:cNvPr id="77" name="Freeform 76"/>
            <p:cNvSpPr/>
            <p:nvPr/>
          </p:nvSpPr>
          <p:spPr>
            <a:xfrm>
              <a:off x="630659" y="1191557"/>
              <a:ext cx="6334951" cy="1767695"/>
            </a:xfrm>
            <a:custGeom>
              <a:avLst/>
              <a:gdLst>
                <a:gd name="connsiteX0" fmla="*/ 298962 w 6334951"/>
                <a:gd name="connsiteY0" fmla="*/ 1767695 h 1767695"/>
                <a:gd name="connsiteX1" fmla="*/ 1005998 w 6334951"/>
                <a:gd name="connsiteY1" fmla="*/ 0 h 1767695"/>
                <a:gd name="connsiteX2" fmla="*/ 6334951 w 6334951"/>
                <a:gd name="connsiteY2" fmla="*/ 824924 h 176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4951" h="1767695">
                  <a:moveTo>
                    <a:pt x="298962" y="1767695"/>
                  </a:moveTo>
                  <a:cubicBezTo>
                    <a:pt x="149481" y="962411"/>
                    <a:pt x="0" y="157128"/>
                    <a:pt x="1005998" y="0"/>
                  </a:cubicBezTo>
                  <a:lnTo>
                    <a:pt x="6334951" y="824924"/>
                  </a:lnTo>
                </a:path>
              </a:pathLst>
            </a:custGeom>
            <a:ln>
              <a:solidFill>
                <a:schemeClr val="bg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505862" y="6097471"/>
            <a:ext cx="18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A missed attack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457200" y="3229769"/>
            <a:ext cx="5752743" cy="1754644"/>
          </a:xfrm>
          <a:prstGeom prst="wedgeRoundRectCallout">
            <a:avLst>
              <a:gd name="adj1" fmla="val 63367"/>
              <a:gd name="adj2" fmla="val 6875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Exploit servers do not return malicious contents back to detectors because 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exploit servers are aware of detectors’ IP addresses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exploit servers are temporally unavailable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6" grpId="0" animBg="1"/>
      <p:bldP spid="28" grpId="0"/>
      <p:bldP spid="28" grpId="1"/>
      <p:bldP spid="74" grpId="0"/>
      <p:bldP spid="74" grpId="1"/>
      <p:bldP spid="82" grpId="0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Existing Detection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7998" y="3427628"/>
            <a:ext cx="1391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Web Crawler</a:t>
            </a:r>
            <a:endParaRPr lang="en-US" dirty="0"/>
          </a:p>
        </p:txBody>
      </p:sp>
      <p:sp>
        <p:nvSpPr>
          <p:cNvPr id="9" name="Cloud 8"/>
          <p:cNvSpPr/>
          <p:nvPr/>
        </p:nvSpPr>
        <p:spPr>
          <a:xfrm>
            <a:off x="1215973" y="1111922"/>
            <a:ext cx="3228883" cy="1664073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668771" y="1878447"/>
            <a:ext cx="129348" cy="165663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515437" y="2101395"/>
            <a:ext cx="129348" cy="165663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398299" y="1866689"/>
            <a:ext cx="129348" cy="165663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145994" y="2044110"/>
            <a:ext cx="129348" cy="165663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775100" y="2261173"/>
            <a:ext cx="129348" cy="165663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934337" y="2266048"/>
            <a:ext cx="129348" cy="165663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62"/>
          <p:cNvGrpSpPr/>
          <p:nvPr/>
        </p:nvGrpSpPr>
        <p:grpSpPr>
          <a:xfrm>
            <a:off x="1575688" y="1878447"/>
            <a:ext cx="2222431" cy="1549181"/>
            <a:chOff x="1575688" y="1878447"/>
            <a:chExt cx="2222431" cy="1549181"/>
          </a:xfrm>
        </p:grpSpPr>
        <p:cxnSp>
          <p:nvCxnSpPr>
            <p:cNvPr id="96" name="Curved Connector 95"/>
            <p:cNvCxnSpPr/>
            <p:nvPr/>
          </p:nvCxnSpPr>
          <p:spPr>
            <a:xfrm flipV="1">
              <a:off x="1575688" y="1996553"/>
              <a:ext cx="2116601" cy="143107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3668771" y="1878447"/>
              <a:ext cx="129348" cy="1656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Curved Connector 114"/>
          <p:cNvCxnSpPr>
            <a:endCxn id="76" idx="2"/>
          </p:cNvCxnSpPr>
          <p:nvPr/>
        </p:nvCxnSpPr>
        <p:spPr>
          <a:xfrm flipV="1">
            <a:off x="658499" y="2126942"/>
            <a:ext cx="1487495" cy="1264346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2916204" y="1878447"/>
            <a:ext cx="129348" cy="165663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Curved Connector 120"/>
          <p:cNvCxnSpPr/>
          <p:nvPr/>
        </p:nvCxnSpPr>
        <p:spPr>
          <a:xfrm flipV="1">
            <a:off x="1190589" y="2352835"/>
            <a:ext cx="1084753" cy="1074793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405882" y="2703110"/>
            <a:ext cx="2065364" cy="3717429"/>
            <a:chOff x="3405882" y="2703110"/>
            <a:chExt cx="2065364" cy="3717429"/>
          </a:xfrm>
        </p:grpSpPr>
        <p:grpSp>
          <p:nvGrpSpPr>
            <p:cNvPr id="3" name="Group 44"/>
            <p:cNvGrpSpPr/>
            <p:nvPr/>
          </p:nvGrpSpPr>
          <p:grpSpPr>
            <a:xfrm>
              <a:off x="3527647" y="4374069"/>
              <a:ext cx="473220" cy="2046470"/>
              <a:chOff x="6102651" y="1758626"/>
              <a:chExt cx="2366874" cy="307371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58824" y="4137289"/>
                <a:ext cx="1979616" cy="695055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</p:pic>
          <p:sp>
            <p:nvSpPr>
              <p:cNvPr id="14" name="Rounded Rectangle 13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5400000">
                <a:off x="7190315" y="1685028"/>
                <a:ext cx="684733" cy="1539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6" idx="2"/>
              </p:cNvCxnSpPr>
              <p:nvPr/>
            </p:nvCxnSpPr>
            <p:spPr>
              <a:xfrm rot="5400000">
                <a:off x="7122718" y="4105913"/>
                <a:ext cx="335034" cy="453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/>
            <p:cNvSpPr/>
            <p:nvPr/>
          </p:nvSpPr>
          <p:spPr>
            <a:xfrm>
              <a:off x="3405882" y="3898643"/>
              <a:ext cx="2065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Malicious (Drive-By)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6" name="Group 44"/>
            <p:cNvGrpSpPr/>
            <p:nvPr/>
          </p:nvGrpSpPr>
          <p:grpSpPr>
            <a:xfrm>
              <a:off x="4119848" y="4362311"/>
              <a:ext cx="473220" cy="2046470"/>
              <a:chOff x="6102651" y="1758626"/>
              <a:chExt cx="2366874" cy="3073718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58824" y="4137289"/>
                <a:ext cx="1979616" cy="695055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</p:pic>
          <p:sp>
            <p:nvSpPr>
              <p:cNvPr id="38" name="Rounded Rectangle 37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5400000">
                <a:off x="7190315" y="1685028"/>
                <a:ext cx="684733" cy="1539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39" idx="2"/>
              </p:cNvCxnSpPr>
              <p:nvPr/>
            </p:nvCxnSpPr>
            <p:spPr>
              <a:xfrm rot="5400000">
                <a:off x="7122718" y="4105913"/>
                <a:ext cx="335034" cy="453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4"/>
            <p:cNvGrpSpPr/>
            <p:nvPr/>
          </p:nvGrpSpPr>
          <p:grpSpPr>
            <a:xfrm>
              <a:off x="4697374" y="4350553"/>
              <a:ext cx="473220" cy="2046470"/>
              <a:chOff x="6102651" y="1758626"/>
              <a:chExt cx="2366874" cy="3073718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58824" y="4137289"/>
                <a:ext cx="1979616" cy="695055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</p:pic>
          <p:sp>
            <p:nvSpPr>
              <p:cNvPr id="48" name="Rounded Rectangle 47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ounded Rectangle 50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5400000">
                <a:off x="7190315" y="1685028"/>
                <a:ext cx="684733" cy="1539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9" idx="2"/>
              </p:cNvCxnSpPr>
              <p:nvPr/>
            </p:nvCxnSpPr>
            <p:spPr>
              <a:xfrm rot="5400000">
                <a:off x="7122718" y="4105913"/>
                <a:ext cx="335034" cy="453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Right Arrow 123"/>
            <p:cNvSpPr/>
            <p:nvPr/>
          </p:nvSpPr>
          <p:spPr>
            <a:xfrm rot="5400000">
              <a:off x="3388922" y="3167432"/>
              <a:ext cx="1157051" cy="22840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Rounded Rectangle 110"/>
          <p:cNvSpPr/>
          <p:nvPr/>
        </p:nvSpPr>
        <p:spPr>
          <a:xfrm>
            <a:off x="517385" y="3416555"/>
            <a:ext cx="1536177" cy="9874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4034449" y="1417638"/>
            <a:ext cx="4607560" cy="1925238"/>
            <a:chOff x="4034449" y="1417638"/>
            <a:chExt cx="4607560" cy="1925238"/>
          </a:xfrm>
        </p:grpSpPr>
        <p:grpSp>
          <p:nvGrpSpPr>
            <p:cNvPr id="5" name="Group 44"/>
            <p:cNvGrpSpPr/>
            <p:nvPr/>
          </p:nvGrpSpPr>
          <p:grpSpPr>
            <a:xfrm>
              <a:off x="5117546" y="1878447"/>
              <a:ext cx="439801" cy="1464429"/>
              <a:chOff x="6102651" y="1758626"/>
              <a:chExt cx="2366874" cy="218203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44"/>
            <p:cNvGrpSpPr/>
            <p:nvPr/>
          </p:nvGrpSpPr>
          <p:grpSpPr>
            <a:xfrm>
              <a:off x="5650952" y="1874492"/>
              <a:ext cx="439801" cy="1464429"/>
              <a:chOff x="6102651" y="1758626"/>
              <a:chExt cx="2366874" cy="2182035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44"/>
            <p:cNvGrpSpPr/>
            <p:nvPr/>
          </p:nvGrpSpPr>
          <p:grpSpPr>
            <a:xfrm>
              <a:off x="6211203" y="1866689"/>
              <a:ext cx="439801" cy="1464429"/>
              <a:chOff x="6102651" y="1758626"/>
              <a:chExt cx="2366874" cy="218203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ounded Rectangle 69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/>
            <p:cNvSpPr/>
            <p:nvPr/>
          </p:nvSpPr>
          <p:spPr>
            <a:xfrm>
              <a:off x="5802584" y="1417638"/>
              <a:ext cx="2454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Benign </a:t>
              </a:r>
              <a:r>
                <a:rPr lang="en-US" dirty="0" smtClean="0">
                  <a:solidFill>
                    <a:srgbClr val="000000"/>
                  </a:solidFill>
                </a:rPr>
                <a:t>+</a:t>
              </a:r>
              <a:r>
                <a:rPr lang="en-US" dirty="0" smtClean="0">
                  <a:solidFill>
                    <a:srgbClr val="008000"/>
                  </a:solidFill>
                </a:rPr>
                <a:t> </a:t>
              </a:r>
              <a:r>
                <a:rPr lang="en-US" dirty="0" smtClean="0">
                  <a:solidFill>
                    <a:srgbClr val="0000FF"/>
                  </a:solidFill>
                </a:rPr>
                <a:t>Missed Attacks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12" name="Group 44"/>
            <p:cNvGrpSpPr/>
            <p:nvPr/>
          </p:nvGrpSpPr>
          <p:grpSpPr>
            <a:xfrm>
              <a:off x="7093198" y="1854931"/>
              <a:ext cx="439801" cy="1464429"/>
              <a:chOff x="6102651" y="1758626"/>
              <a:chExt cx="2366874" cy="2182035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ounded Rectangle 89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44"/>
            <p:cNvGrpSpPr/>
            <p:nvPr/>
          </p:nvGrpSpPr>
          <p:grpSpPr>
            <a:xfrm>
              <a:off x="7641957" y="1854935"/>
              <a:ext cx="439801" cy="1464429"/>
              <a:chOff x="6102651" y="1758626"/>
              <a:chExt cx="2366874" cy="2182035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Rounded Rectangle 100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4"/>
            <p:cNvGrpSpPr/>
            <p:nvPr/>
          </p:nvGrpSpPr>
          <p:grpSpPr>
            <a:xfrm>
              <a:off x="8202208" y="1847132"/>
              <a:ext cx="439801" cy="1464429"/>
              <a:chOff x="6102651" y="1758626"/>
              <a:chExt cx="2366874" cy="2182035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7" name="Straight Arrow Connector 106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ounded Rectangle 107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110" name="Straight Arrow Connector 109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Right Arrow 122"/>
            <p:cNvSpPr/>
            <p:nvPr/>
          </p:nvSpPr>
          <p:spPr>
            <a:xfrm>
              <a:off x="4034449" y="2466902"/>
              <a:ext cx="794949" cy="22840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639245" y="2316716"/>
              <a:ext cx="518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" name="Group 44"/>
          <p:cNvGrpSpPr/>
          <p:nvPr/>
        </p:nvGrpSpPr>
        <p:grpSpPr>
          <a:xfrm>
            <a:off x="3527647" y="4374069"/>
            <a:ext cx="473220" cy="2046470"/>
            <a:chOff x="6102651" y="1758626"/>
            <a:chExt cx="2366874" cy="30737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8824" y="4137289"/>
              <a:ext cx="1979616" cy="695055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</p:pic>
        <p:sp>
          <p:nvSpPr>
            <p:cNvPr id="14" name="Rounded Rectangle 13"/>
            <p:cNvSpPr/>
            <p:nvPr/>
          </p:nvSpPr>
          <p:spPr>
            <a:xfrm>
              <a:off x="6102651" y="1758626"/>
              <a:ext cx="2351229" cy="324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131121" y="3575792"/>
              <a:ext cx="2322758" cy="3648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5400000">
              <a:off x="7131301" y="2292922"/>
              <a:ext cx="34352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6135008" y="2669230"/>
              <a:ext cx="2334517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5400000">
              <a:off x="7190315" y="1685028"/>
              <a:ext cx="684733" cy="1539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6200000" flipH="1">
              <a:off x="7133402" y="3179671"/>
              <a:ext cx="33772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6" idx="2"/>
            </p:cNvCxnSpPr>
            <p:nvPr/>
          </p:nvCxnSpPr>
          <p:spPr>
            <a:xfrm rot="5400000">
              <a:off x="7122718" y="4105913"/>
              <a:ext cx="335034" cy="45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482856" y="3860159"/>
            <a:ext cx="20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Malicious (Drive-By)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5" name="Group 44"/>
          <p:cNvGrpSpPr/>
          <p:nvPr/>
        </p:nvGrpSpPr>
        <p:grpSpPr>
          <a:xfrm>
            <a:off x="5117546" y="1878447"/>
            <a:ext cx="439801" cy="1464429"/>
            <a:chOff x="6102651" y="1758626"/>
            <a:chExt cx="2366874" cy="2182035"/>
          </a:xfrm>
        </p:grpSpPr>
        <p:sp>
          <p:nvSpPr>
            <p:cNvPr id="27" name="Rounded Rectangle 26"/>
            <p:cNvSpPr/>
            <p:nvPr/>
          </p:nvSpPr>
          <p:spPr>
            <a:xfrm>
              <a:off x="6102651" y="1758626"/>
              <a:ext cx="2351229" cy="324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131121" y="3575792"/>
              <a:ext cx="2322758" cy="364869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>
              <a:off x="7131301" y="2292922"/>
              <a:ext cx="34352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6135008" y="2669230"/>
              <a:ext cx="2334517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7190316" y="1626544"/>
              <a:ext cx="684733" cy="1656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rot="16200000" flipH="1">
              <a:off x="7133402" y="3179671"/>
              <a:ext cx="33772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4"/>
          <p:cNvGrpSpPr/>
          <p:nvPr/>
        </p:nvGrpSpPr>
        <p:grpSpPr>
          <a:xfrm>
            <a:off x="4119848" y="4362311"/>
            <a:ext cx="473220" cy="2046470"/>
            <a:chOff x="6102651" y="1758626"/>
            <a:chExt cx="2366874" cy="307371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8824" y="4137289"/>
              <a:ext cx="1979616" cy="695055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</p:pic>
        <p:sp>
          <p:nvSpPr>
            <p:cNvPr id="38" name="Rounded Rectangle 37"/>
            <p:cNvSpPr/>
            <p:nvPr/>
          </p:nvSpPr>
          <p:spPr>
            <a:xfrm>
              <a:off x="6102651" y="1758626"/>
              <a:ext cx="2351229" cy="324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131121" y="3575792"/>
              <a:ext cx="2322758" cy="3648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rot="5400000">
              <a:off x="7131301" y="2292922"/>
              <a:ext cx="34352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/>
            <p:cNvSpPr/>
            <p:nvPr/>
          </p:nvSpPr>
          <p:spPr>
            <a:xfrm>
              <a:off x="6135008" y="2669230"/>
              <a:ext cx="2334517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5400000">
              <a:off x="7190315" y="1685028"/>
              <a:ext cx="684733" cy="1539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rot="16200000" flipH="1">
              <a:off x="7133402" y="3179671"/>
              <a:ext cx="33772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9" idx="2"/>
            </p:cNvCxnSpPr>
            <p:nvPr/>
          </p:nvCxnSpPr>
          <p:spPr>
            <a:xfrm rot="5400000">
              <a:off x="7122718" y="4105913"/>
              <a:ext cx="335034" cy="45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4"/>
          <p:cNvGrpSpPr/>
          <p:nvPr/>
        </p:nvGrpSpPr>
        <p:grpSpPr>
          <a:xfrm>
            <a:off x="4697374" y="4350553"/>
            <a:ext cx="473220" cy="2046470"/>
            <a:chOff x="6102651" y="1758626"/>
            <a:chExt cx="2366874" cy="3073718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8824" y="4137289"/>
              <a:ext cx="1979616" cy="695055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</p:pic>
        <p:sp>
          <p:nvSpPr>
            <p:cNvPr id="48" name="Rounded Rectangle 47"/>
            <p:cNvSpPr/>
            <p:nvPr/>
          </p:nvSpPr>
          <p:spPr>
            <a:xfrm>
              <a:off x="6102651" y="1758626"/>
              <a:ext cx="2351229" cy="324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131121" y="3575792"/>
              <a:ext cx="2322758" cy="3648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rot="5400000">
              <a:off x="7131301" y="2292922"/>
              <a:ext cx="34352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6135008" y="2669230"/>
              <a:ext cx="2334517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5400000">
              <a:off x="7190315" y="1685028"/>
              <a:ext cx="684733" cy="1539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16200000" flipH="1">
              <a:off x="7133402" y="3179671"/>
              <a:ext cx="33772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9" idx="2"/>
            </p:cNvCxnSpPr>
            <p:nvPr/>
          </p:nvCxnSpPr>
          <p:spPr>
            <a:xfrm rot="5400000">
              <a:off x="7122718" y="4105913"/>
              <a:ext cx="335034" cy="45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4"/>
          <p:cNvGrpSpPr/>
          <p:nvPr/>
        </p:nvGrpSpPr>
        <p:grpSpPr>
          <a:xfrm>
            <a:off x="5650952" y="1874492"/>
            <a:ext cx="439801" cy="1464429"/>
            <a:chOff x="6102651" y="1758626"/>
            <a:chExt cx="2366874" cy="2182035"/>
          </a:xfrm>
        </p:grpSpPr>
        <p:sp>
          <p:nvSpPr>
            <p:cNvPr id="56" name="Rounded Rectangle 55"/>
            <p:cNvSpPr/>
            <p:nvPr/>
          </p:nvSpPr>
          <p:spPr>
            <a:xfrm>
              <a:off x="6102651" y="1758626"/>
              <a:ext cx="2351229" cy="324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131121" y="3575792"/>
              <a:ext cx="2322758" cy="364869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rot="5400000">
              <a:off x="7131301" y="2292922"/>
              <a:ext cx="34352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6135008" y="2669230"/>
              <a:ext cx="2334517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 rot="5400000">
              <a:off x="7190316" y="1626544"/>
              <a:ext cx="684733" cy="1656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rot="16200000" flipH="1">
              <a:off x="7133402" y="3179671"/>
              <a:ext cx="33772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4"/>
          <p:cNvGrpSpPr/>
          <p:nvPr/>
        </p:nvGrpSpPr>
        <p:grpSpPr>
          <a:xfrm>
            <a:off x="6211203" y="1866689"/>
            <a:ext cx="439801" cy="1464429"/>
            <a:chOff x="6102651" y="1758626"/>
            <a:chExt cx="2366874" cy="2182035"/>
          </a:xfrm>
        </p:grpSpPr>
        <p:sp>
          <p:nvSpPr>
            <p:cNvPr id="67" name="Rounded Rectangle 66"/>
            <p:cNvSpPr/>
            <p:nvPr/>
          </p:nvSpPr>
          <p:spPr>
            <a:xfrm>
              <a:off x="6102651" y="1758626"/>
              <a:ext cx="2351229" cy="324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131121" y="3575792"/>
              <a:ext cx="2322758" cy="364869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rot="5400000">
              <a:off x="7131301" y="2292922"/>
              <a:ext cx="34352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6135008" y="2669230"/>
              <a:ext cx="2334517" cy="324057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5400000">
              <a:off x="7190316" y="1626544"/>
              <a:ext cx="684733" cy="1656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……</a:t>
              </a:r>
              <a:endParaRPr lang="en-US" sz="1400" b="1" dirty="0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rot="16200000" flipH="1">
              <a:off x="7133402" y="3179671"/>
              <a:ext cx="33772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5802584" y="141763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Benign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Missed Attacks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10" name="Group 115"/>
          <p:cNvGrpSpPr/>
          <p:nvPr/>
        </p:nvGrpSpPr>
        <p:grpSpPr>
          <a:xfrm>
            <a:off x="7187270" y="1847132"/>
            <a:ext cx="1548811" cy="1472232"/>
            <a:chOff x="7187270" y="1847132"/>
            <a:chExt cx="1548811" cy="1472232"/>
          </a:xfrm>
        </p:grpSpPr>
        <p:grpSp>
          <p:nvGrpSpPr>
            <p:cNvPr id="11" name="Group 44"/>
            <p:cNvGrpSpPr/>
            <p:nvPr/>
          </p:nvGrpSpPr>
          <p:grpSpPr>
            <a:xfrm>
              <a:off x="7187270" y="1854931"/>
              <a:ext cx="439801" cy="1464429"/>
              <a:chOff x="6102651" y="1758626"/>
              <a:chExt cx="2366874" cy="2182035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ounded Rectangle 89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44"/>
            <p:cNvGrpSpPr/>
            <p:nvPr/>
          </p:nvGrpSpPr>
          <p:grpSpPr>
            <a:xfrm>
              <a:off x="7736029" y="1854935"/>
              <a:ext cx="439801" cy="1464429"/>
              <a:chOff x="6102651" y="1758626"/>
              <a:chExt cx="2366874" cy="2182035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Rounded Rectangle 100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44"/>
            <p:cNvGrpSpPr/>
            <p:nvPr/>
          </p:nvGrpSpPr>
          <p:grpSpPr>
            <a:xfrm>
              <a:off x="8296280" y="1847132"/>
              <a:ext cx="439801" cy="1464429"/>
              <a:chOff x="6102651" y="1758626"/>
              <a:chExt cx="2366874" cy="2182035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6102651" y="1758626"/>
                <a:ext cx="2351229" cy="324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6131121" y="3575792"/>
                <a:ext cx="2322758" cy="3648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7" name="Straight Arrow Connector 106"/>
              <p:cNvCxnSpPr/>
              <p:nvPr/>
            </p:nvCxnSpPr>
            <p:spPr>
              <a:xfrm rot="5400000">
                <a:off x="7131301" y="2292922"/>
                <a:ext cx="343520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ounded Rectangle 107"/>
              <p:cNvSpPr/>
              <p:nvPr/>
            </p:nvSpPr>
            <p:spPr>
              <a:xfrm>
                <a:off x="6135008" y="2669230"/>
                <a:ext cx="2334517" cy="324057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rot="5400000">
                <a:off x="7190316" y="1626544"/>
                <a:ext cx="684733" cy="16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……</a:t>
                </a:r>
                <a:endParaRPr lang="en-US" sz="1400" b="1" dirty="0"/>
              </a:p>
            </p:txBody>
          </p:sp>
          <p:cxnSp>
            <p:nvCxnSpPr>
              <p:cNvPr id="110" name="Straight Arrow Connector 109"/>
              <p:cNvCxnSpPr/>
              <p:nvPr/>
            </p:nvCxnSpPr>
            <p:spPr>
              <a:xfrm rot="16200000" flipH="1">
                <a:off x="7133402" y="3179671"/>
                <a:ext cx="33772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Rounded Rectangle 94"/>
          <p:cNvSpPr/>
          <p:nvPr/>
        </p:nvSpPr>
        <p:spPr>
          <a:xfrm>
            <a:off x="1222924" y="3415032"/>
            <a:ext cx="1552176" cy="947279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82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Detector</a:t>
            </a:r>
            <a:endParaRPr lang="en-US" dirty="0"/>
          </a:p>
        </p:txBody>
      </p:sp>
      <p:grpSp>
        <p:nvGrpSpPr>
          <p:cNvPr id="17" name="Group 114"/>
          <p:cNvGrpSpPr/>
          <p:nvPr/>
        </p:nvGrpSpPr>
        <p:grpSpPr>
          <a:xfrm>
            <a:off x="2515677" y="3342876"/>
            <a:ext cx="2023662" cy="1145896"/>
            <a:chOff x="2515677" y="3342876"/>
            <a:chExt cx="2023662" cy="1145896"/>
          </a:xfrm>
        </p:grpSpPr>
        <p:sp>
          <p:nvSpPr>
            <p:cNvPr id="104" name="Left Arrow 103"/>
            <p:cNvSpPr/>
            <p:nvPr/>
          </p:nvSpPr>
          <p:spPr>
            <a:xfrm rot="1856588">
              <a:off x="2515677" y="4319165"/>
              <a:ext cx="1029409" cy="169607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Left Arrow 112"/>
            <p:cNvSpPr/>
            <p:nvPr/>
          </p:nvSpPr>
          <p:spPr>
            <a:xfrm rot="9423795">
              <a:off x="2637837" y="3632444"/>
              <a:ext cx="881357" cy="159529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97718" y="3342876"/>
              <a:ext cx="1041621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rgbClr val="000000"/>
                  </a:solidFill>
                </a:rPr>
                <a:t>Patterns</a:t>
              </a:r>
              <a:endParaRPr lang="en-US" b="1" i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19"/>
          <p:cNvGrpSpPr/>
          <p:nvPr/>
        </p:nvGrpSpPr>
        <p:grpSpPr>
          <a:xfrm>
            <a:off x="4697374" y="3499123"/>
            <a:ext cx="4215092" cy="369332"/>
            <a:chOff x="4697374" y="3499123"/>
            <a:chExt cx="4215092" cy="369332"/>
          </a:xfrm>
        </p:grpSpPr>
        <p:cxnSp>
          <p:nvCxnSpPr>
            <p:cNvPr id="117" name="Straight Connector 116"/>
            <p:cNvCxnSpPr/>
            <p:nvPr/>
          </p:nvCxnSpPr>
          <p:spPr>
            <a:xfrm flipV="1">
              <a:off x="4697374" y="3524404"/>
              <a:ext cx="4215092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6394785" y="3499123"/>
              <a:ext cx="804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Detect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6686281" y="2316716"/>
            <a:ext cx="51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032E-6 -4.81241E-6 L -0.17491 0.365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18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" name="Group 89"/>
          <p:cNvGrpSpPr/>
          <p:nvPr/>
        </p:nvGrpSpPr>
        <p:grpSpPr>
          <a:xfrm>
            <a:off x="517386" y="1234720"/>
            <a:ext cx="8348810" cy="823140"/>
            <a:chOff x="517386" y="1234720"/>
            <a:chExt cx="8348810" cy="823140"/>
          </a:xfrm>
        </p:grpSpPr>
        <p:sp>
          <p:nvSpPr>
            <p:cNvPr id="41" name="Rounded Rectangle 40"/>
            <p:cNvSpPr/>
            <p:nvPr/>
          </p:nvSpPr>
          <p:spPr>
            <a:xfrm>
              <a:off x="517386" y="1239484"/>
              <a:ext cx="1108108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Drive-by attacks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014174" y="1234720"/>
              <a:ext cx="1594812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Identify Central Servers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18839" y="1234720"/>
              <a:ext cx="1309325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Generate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1" idx="3"/>
              <a:endCxn id="47" idx="1"/>
            </p:cNvCxnSpPr>
            <p:nvPr/>
          </p:nvCxnSpPr>
          <p:spPr>
            <a:xfrm>
              <a:off x="1625494" y="1648672"/>
              <a:ext cx="31337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42" idx="1"/>
            </p:cNvCxnSpPr>
            <p:nvPr/>
          </p:nvCxnSpPr>
          <p:spPr>
            <a:xfrm flipV="1">
              <a:off x="3647394" y="1643908"/>
              <a:ext cx="366780" cy="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>
              <a:stCxn id="42" idx="3"/>
              <a:endCxn id="43" idx="1"/>
            </p:cNvCxnSpPr>
            <p:nvPr/>
          </p:nvCxnSpPr>
          <p:spPr>
            <a:xfrm>
              <a:off x="5608986" y="1643908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1938868" y="1239484"/>
              <a:ext cx="1708526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Discover Malware Distribution Networks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55174" y="1234720"/>
              <a:ext cx="1311022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Regular Expression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7228164" y="1642320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  <p:sp>
        <p:nvSpPr>
          <p:cNvPr id="89" name="Isosceles Triangle 88"/>
          <p:cNvSpPr/>
          <p:nvPr/>
        </p:nvSpPr>
        <p:spPr>
          <a:xfrm rot="10800000">
            <a:off x="581763" y="2183649"/>
            <a:ext cx="8284432" cy="1159227"/>
          </a:xfrm>
          <a:prstGeom prst="triangle">
            <a:avLst>
              <a:gd name="adj" fmla="val 85769"/>
            </a:avLst>
          </a:prstGeom>
          <a:gradFill flip="none" rotWithShape="1">
            <a:gsLst>
              <a:gs pos="0">
                <a:srgbClr val="FFFF00">
                  <a:alpha val="7700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1222924" y="3415032"/>
            <a:ext cx="1552176" cy="947279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82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Detector</a:t>
            </a:r>
            <a:endParaRPr lang="en-US" dirty="0"/>
          </a:p>
        </p:txBody>
      </p:sp>
      <p:sp>
        <p:nvSpPr>
          <p:cNvPr id="126" name="Rounded Rectangular Callout 125"/>
          <p:cNvSpPr/>
          <p:nvPr/>
        </p:nvSpPr>
        <p:spPr>
          <a:xfrm>
            <a:off x="4014174" y="3046827"/>
            <a:ext cx="4134616" cy="1925237"/>
          </a:xfrm>
          <a:prstGeom prst="wedgeRoundRectCallout">
            <a:avLst>
              <a:gd name="adj1" fmla="val -80841"/>
              <a:gd name="adj2" fmla="val -124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Objective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Does not rely on malicious contents from exploit servers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Low false alarm rate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26" grpId="0" animBg="1"/>
      <p:bldP spid="12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996E-896C-8B42-97AF-DF9D242D39BE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" name="Group 89"/>
          <p:cNvGrpSpPr/>
          <p:nvPr/>
        </p:nvGrpSpPr>
        <p:grpSpPr>
          <a:xfrm>
            <a:off x="517386" y="1234720"/>
            <a:ext cx="8348810" cy="823140"/>
            <a:chOff x="517386" y="1234720"/>
            <a:chExt cx="8348810" cy="823140"/>
          </a:xfrm>
        </p:grpSpPr>
        <p:sp>
          <p:nvSpPr>
            <p:cNvPr id="41" name="Rounded Rectangle 40"/>
            <p:cNvSpPr/>
            <p:nvPr/>
          </p:nvSpPr>
          <p:spPr>
            <a:xfrm>
              <a:off x="517386" y="1239484"/>
              <a:ext cx="1108108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Drive-by attacks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014174" y="1234720"/>
              <a:ext cx="1594812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Identify Central Servers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18839" y="1234720"/>
              <a:ext cx="1309325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Generate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1" idx="3"/>
              <a:endCxn id="47" idx="1"/>
            </p:cNvCxnSpPr>
            <p:nvPr/>
          </p:nvCxnSpPr>
          <p:spPr>
            <a:xfrm>
              <a:off x="1625494" y="1648672"/>
              <a:ext cx="31337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42" idx="1"/>
            </p:cNvCxnSpPr>
            <p:nvPr/>
          </p:nvCxnSpPr>
          <p:spPr>
            <a:xfrm flipV="1">
              <a:off x="3647394" y="1643908"/>
              <a:ext cx="366780" cy="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>
              <a:stCxn id="42" idx="3"/>
              <a:endCxn id="43" idx="1"/>
            </p:cNvCxnSpPr>
            <p:nvPr/>
          </p:nvCxnSpPr>
          <p:spPr>
            <a:xfrm>
              <a:off x="5608986" y="1643908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1938868" y="1239484"/>
              <a:ext cx="1708526" cy="818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Discover Malware Distribution Networks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55174" y="1234720"/>
              <a:ext cx="1311022" cy="818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Regular Expression Signatures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7228164" y="1642320"/>
              <a:ext cx="3098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5" name="Group 55"/>
          <p:cNvGrpSpPr/>
          <p:nvPr/>
        </p:nvGrpSpPr>
        <p:grpSpPr>
          <a:xfrm>
            <a:off x="596260" y="3524607"/>
            <a:ext cx="8024318" cy="2511043"/>
            <a:chOff x="884275" y="3588791"/>
            <a:chExt cx="8024318" cy="2511043"/>
          </a:xfrm>
        </p:grpSpPr>
        <p:sp>
          <p:nvSpPr>
            <p:cNvPr id="66" name="Rounded Rectangle 65"/>
            <p:cNvSpPr/>
            <p:nvPr/>
          </p:nvSpPr>
          <p:spPr>
            <a:xfrm>
              <a:off x="5037247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023894" y="4846872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rot="16200000" flipH="1">
              <a:off x="5055639" y="4734738"/>
              <a:ext cx="234916" cy="9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5400000">
              <a:off x="5079867" y="3926758"/>
              <a:ext cx="188454" cy="2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/>
            <p:cNvSpPr/>
            <p:nvPr/>
          </p:nvSpPr>
          <p:spPr>
            <a:xfrm>
              <a:off x="5490115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5476762" y="4846872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 rot="16200000" flipH="1">
              <a:off x="5509005" y="4735237"/>
              <a:ext cx="23491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5400000">
              <a:off x="5533233" y="3927257"/>
              <a:ext cx="188455" cy="199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5915190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5901837" y="4846872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 rot="5400000">
              <a:off x="5935080" y="4734240"/>
              <a:ext cx="234915" cy="199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6200000" flipH="1">
              <a:off x="5959305" y="3928255"/>
              <a:ext cx="18845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75" idx="2"/>
              <a:endCxn id="120" idx="0"/>
            </p:cNvCxnSpPr>
            <p:nvPr/>
          </p:nvCxnSpPr>
          <p:spPr>
            <a:xfrm rot="16200000" flipH="1">
              <a:off x="5300773" y="4867974"/>
              <a:ext cx="200932" cy="461554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2" idx="2"/>
              <a:endCxn id="120" idx="0"/>
            </p:cNvCxnSpPr>
            <p:nvPr/>
          </p:nvCxnSpPr>
          <p:spPr>
            <a:xfrm rot="16200000" flipH="1">
              <a:off x="5527207" y="5094408"/>
              <a:ext cx="200932" cy="8686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6" idx="2"/>
              <a:endCxn id="120" idx="0"/>
            </p:cNvCxnSpPr>
            <p:nvPr/>
          </p:nvCxnSpPr>
          <p:spPr>
            <a:xfrm rot="5400000">
              <a:off x="5739745" y="4890557"/>
              <a:ext cx="200932" cy="416389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16200000" flipH="1">
              <a:off x="5053644" y="4338168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rot="16200000" flipH="1">
              <a:off x="5508507" y="4338168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rot="16200000" flipH="1">
              <a:off x="5936575" y="4338167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945486" y="5746445"/>
              <a:ext cx="1355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MDN1</a:t>
              </a: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7175725" y="3588791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7197831" y="4827404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rot="16200000" flipH="1">
              <a:off x="7189687" y="4675861"/>
              <a:ext cx="234916" cy="9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rot="5400000">
              <a:off x="7214912" y="3891534"/>
              <a:ext cx="188454" cy="2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4139" y="5160011"/>
              <a:ext cx="283801" cy="438952"/>
            </a:xfrm>
            <a:prstGeom prst="rect">
              <a:avLst/>
            </a:prstGeom>
          </p:spPr>
        </p:pic>
        <p:sp>
          <p:nvSpPr>
            <p:cNvPr id="111" name="Rounded Rectangle 110"/>
            <p:cNvSpPr/>
            <p:nvPr/>
          </p:nvSpPr>
          <p:spPr>
            <a:xfrm>
              <a:off x="7679290" y="3588791"/>
              <a:ext cx="269821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7655974" y="4819979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rot="5400000">
              <a:off x="7686083" y="4699021"/>
              <a:ext cx="234915" cy="199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16200000" flipH="1">
              <a:off x="7711309" y="3893032"/>
              <a:ext cx="18845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7" idx="2"/>
            </p:cNvCxnSpPr>
            <p:nvPr/>
          </p:nvCxnSpPr>
          <p:spPr>
            <a:xfrm rot="16200000" flipH="1">
              <a:off x="7393781" y="4929433"/>
              <a:ext cx="179742" cy="27850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12" idx="2"/>
              <a:endCxn id="110" idx="0"/>
            </p:cNvCxnSpPr>
            <p:nvPr/>
          </p:nvCxnSpPr>
          <p:spPr>
            <a:xfrm rot="5400000">
              <a:off x="7619982" y="4977451"/>
              <a:ext cx="188619" cy="176502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rot="16200000" flipH="1">
              <a:off x="7188689" y="4353442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16200000" flipH="1">
              <a:off x="7687581" y="4374242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6861184" y="5792057"/>
              <a:ext cx="136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MDN2</a:t>
              </a: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0115" y="5199217"/>
              <a:ext cx="283801" cy="438952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884275" y="5757990"/>
              <a:ext cx="110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Malware 1</a:t>
              </a: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898573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920679" y="4851651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rot="16200000" flipH="1">
              <a:off x="912535" y="4711653"/>
              <a:ext cx="234916" cy="9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937760" y="3950416"/>
              <a:ext cx="188454" cy="2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014" y="5056873"/>
              <a:ext cx="283801" cy="438952"/>
            </a:xfrm>
            <a:prstGeom prst="rect">
              <a:avLst/>
            </a:prstGeom>
          </p:spPr>
        </p:pic>
        <p:cxnSp>
          <p:nvCxnSpPr>
            <p:cNvPr id="127" name="Straight Arrow Connector 126"/>
            <p:cNvCxnSpPr/>
            <p:nvPr/>
          </p:nvCxnSpPr>
          <p:spPr>
            <a:xfrm rot="16200000" flipH="1">
              <a:off x="911537" y="4366144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127"/>
            <p:cNvSpPr/>
            <p:nvPr/>
          </p:nvSpPr>
          <p:spPr>
            <a:xfrm>
              <a:off x="1279558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301664" y="4851651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rot="16200000" flipH="1">
              <a:off x="1293520" y="4711653"/>
              <a:ext cx="234916" cy="9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5400000">
              <a:off x="1318745" y="3950416"/>
              <a:ext cx="188454" cy="2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99" y="5056873"/>
              <a:ext cx="283801" cy="438952"/>
            </a:xfrm>
            <a:prstGeom prst="rect">
              <a:avLst/>
            </a:prstGeom>
          </p:spPr>
        </p:pic>
        <p:cxnSp>
          <p:nvCxnSpPr>
            <p:cNvPr id="133" name="Straight Arrow Connector 132"/>
            <p:cNvCxnSpPr/>
            <p:nvPr/>
          </p:nvCxnSpPr>
          <p:spPr>
            <a:xfrm rot="16200000" flipH="1">
              <a:off x="1292522" y="4366144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/>
            <p:cNvSpPr/>
            <p:nvPr/>
          </p:nvSpPr>
          <p:spPr>
            <a:xfrm>
              <a:off x="1672088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1694194" y="4851651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 rot="16200000" flipH="1">
              <a:off x="1686050" y="4711653"/>
              <a:ext cx="234916" cy="9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rot="5400000">
              <a:off x="1711275" y="3950416"/>
              <a:ext cx="188454" cy="2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529" y="5056873"/>
              <a:ext cx="283801" cy="438952"/>
            </a:xfrm>
            <a:prstGeom prst="rect">
              <a:avLst/>
            </a:prstGeom>
          </p:spPr>
        </p:pic>
        <p:cxnSp>
          <p:nvCxnSpPr>
            <p:cNvPr id="139" name="Straight Arrow Connector 138"/>
            <p:cNvCxnSpPr/>
            <p:nvPr/>
          </p:nvCxnSpPr>
          <p:spPr>
            <a:xfrm rot="16200000" flipH="1">
              <a:off x="1685052" y="4366144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/>
            <p:cNvSpPr/>
            <p:nvPr/>
          </p:nvSpPr>
          <p:spPr>
            <a:xfrm>
              <a:off x="2379860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2401966" y="4851651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rot="16200000" flipH="1">
              <a:off x="2393822" y="4711653"/>
              <a:ext cx="234916" cy="9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rot="5400000">
              <a:off x="2419047" y="3950416"/>
              <a:ext cx="188454" cy="2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301" y="5056873"/>
              <a:ext cx="283801" cy="438952"/>
            </a:xfrm>
            <a:prstGeom prst="rect">
              <a:avLst/>
            </a:prstGeom>
          </p:spPr>
        </p:pic>
        <p:cxnSp>
          <p:nvCxnSpPr>
            <p:cNvPr id="145" name="Straight Arrow Connector 144"/>
            <p:cNvCxnSpPr/>
            <p:nvPr/>
          </p:nvCxnSpPr>
          <p:spPr>
            <a:xfrm rot="16200000" flipH="1">
              <a:off x="2392824" y="4366144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ounded Rectangle 145"/>
            <p:cNvSpPr/>
            <p:nvPr/>
          </p:nvSpPr>
          <p:spPr>
            <a:xfrm>
              <a:off x="2775917" y="3647673"/>
              <a:ext cx="269820" cy="186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2798023" y="4851651"/>
              <a:ext cx="293136" cy="151413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48" name="Straight Arrow Connector 147"/>
            <p:cNvCxnSpPr/>
            <p:nvPr/>
          </p:nvCxnSpPr>
          <p:spPr>
            <a:xfrm rot="16200000" flipH="1">
              <a:off x="2789879" y="4711653"/>
              <a:ext cx="234916" cy="9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rot="5400000">
              <a:off x="2815104" y="3950416"/>
              <a:ext cx="188454" cy="2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7358" y="5056873"/>
              <a:ext cx="283801" cy="438952"/>
            </a:xfrm>
            <a:prstGeom prst="rect">
              <a:avLst/>
            </a:prstGeom>
          </p:spPr>
        </p:pic>
        <p:cxnSp>
          <p:nvCxnSpPr>
            <p:cNvPr id="151" name="Straight Arrow Connector 150"/>
            <p:cNvCxnSpPr/>
            <p:nvPr/>
          </p:nvCxnSpPr>
          <p:spPr>
            <a:xfrm rot="16200000" flipH="1">
              <a:off x="2788881" y="4366144"/>
              <a:ext cx="234916" cy="99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2178209" y="5746445"/>
              <a:ext cx="110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Malware 2</a:t>
              </a:r>
            </a:p>
          </p:txBody>
        </p:sp>
        <p:sp>
          <p:nvSpPr>
            <p:cNvPr id="153" name="Left Brace 152"/>
            <p:cNvSpPr/>
            <p:nvPr/>
          </p:nvSpPr>
          <p:spPr>
            <a:xfrm rot="16200000">
              <a:off x="1260780" y="5233369"/>
              <a:ext cx="313937" cy="77850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Left Brace 153"/>
            <p:cNvSpPr/>
            <p:nvPr/>
          </p:nvSpPr>
          <p:spPr>
            <a:xfrm rot="16200000">
              <a:off x="2553338" y="5422099"/>
              <a:ext cx="313937" cy="40104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645369" y="5241924"/>
              <a:ext cx="110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Malware 1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805538" y="5241924"/>
              <a:ext cx="110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Malware 2</a:t>
              </a:r>
            </a:p>
          </p:txBody>
        </p:sp>
        <p:sp>
          <p:nvSpPr>
            <p:cNvPr id="157" name="Right Arrow 156"/>
            <p:cNvSpPr/>
            <p:nvPr/>
          </p:nvSpPr>
          <p:spPr>
            <a:xfrm>
              <a:off x="3539539" y="4323120"/>
              <a:ext cx="553252" cy="2349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3091159" y="4019119"/>
              <a:ext cx="1355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Discover MDN</a:t>
              </a:r>
            </a:p>
          </p:txBody>
        </p:sp>
      </p:grpSp>
      <p:sp>
        <p:nvSpPr>
          <p:cNvPr id="159" name="Rectangle 158"/>
          <p:cNvSpPr/>
          <p:nvPr/>
        </p:nvSpPr>
        <p:spPr>
          <a:xfrm>
            <a:off x="939432" y="2249739"/>
            <a:ext cx="7515920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 smtClean="0"/>
              <a:t>Definition</a:t>
            </a:r>
            <a:r>
              <a:rPr lang="en-US" sz="2000" dirty="0" smtClean="0"/>
              <a:t>: a malware distribution network (MDN) is a collection of drive-by downloads that serve the same malicious objective such as distributing same malware binaries.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pil_tal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kapil_talk.pptx</Template>
  <TotalTime>11781</TotalTime>
  <Words>1038</Words>
  <Application>Microsoft Macintosh PowerPoint</Application>
  <PresentationFormat>On-screen Show (4:3)</PresentationFormat>
  <Paragraphs>260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kapil_talk</vt:lpstr>
      <vt:lpstr>Arrow: Generating Signatures to Detect Drive-by Download Attacks</vt:lpstr>
      <vt:lpstr>The Lifecycle of Internet Malware</vt:lpstr>
      <vt:lpstr>Detecting Drive-By Download Attacks</vt:lpstr>
      <vt:lpstr>An Example of A Drive-By Download Attack</vt:lpstr>
      <vt:lpstr>Existing Detection Methods</vt:lpstr>
      <vt:lpstr>Existing Detection Methods</vt:lpstr>
      <vt:lpstr>Goal</vt:lpstr>
      <vt:lpstr>System Architecture</vt:lpstr>
      <vt:lpstr>System Architecture</vt:lpstr>
      <vt:lpstr>System Architecture</vt:lpstr>
      <vt:lpstr>System Architecture</vt:lpstr>
      <vt:lpstr>Regular Expression Generation</vt:lpstr>
      <vt:lpstr>Regular Expression Generation</vt:lpstr>
      <vt:lpstr>Regular Expression Generation</vt:lpstr>
      <vt:lpstr>Regular Expression Generation</vt:lpstr>
      <vt:lpstr>Regular Expression Generation</vt:lpstr>
      <vt:lpstr>Regular Expression Generation</vt:lpstr>
      <vt:lpstr>Deployment</vt:lpstr>
      <vt:lpstr>Evaluation</vt:lpstr>
      <vt:lpstr>Conclusion of Drive-By Download Detection</vt:lpstr>
    </vt:vector>
  </TitlesOfParts>
  <Company>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Junjie Zhang</dc:creator>
  <cp:lastModifiedBy>Junjie Zhang</cp:lastModifiedBy>
  <cp:revision>3451</cp:revision>
  <dcterms:created xsi:type="dcterms:W3CDTF">2012-03-08T14:43:14Z</dcterms:created>
  <dcterms:modified xsi:type="dcterms:W3CDTF">2015-09-27T21:11:18Z</dcterms:modified>
</cp:coreProperties>
</file>